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68" r:id="rId2"/>
    <p:sldId id="415" r:id="rId3"/>
    <p:sldId id="416" r:id="rId4"/>
    <p:sldId id="394" r:id="rId5"/>
    <p:sldId id="395" r:id="rId6"/>
    <p:sldId id="396" r:id="rId7"/>
    <p:sldId id="397" r:id="rId8"/>
    <p:sldId id="398" r:id="rId9"/>
    <p:sldId id="399" r:id="rId10"/>
    <p:sldId id="400" r:id="rId11"/>
    <p:sldId id="401" r:id="rId12"/>
    <p:sldId id="402" r:id="rId13"/>
    <p:sldId id="403" r:id="rId14"/>
    <p:sldId id="404" r:id="rId15"/>
    <p:sldId id="405" r:id="rId16"/>
    <p:sldId id="406" r:id="rId17"/>
    <p:sldId id="407" r:id="rId18"/>
    <p:sldId id="408" r:id="rId19"/>
    <p:sldId id="409" r:id="rId20"/>
    <p:sldId id="410" r:id="rId21"/>
    <p:sldId id="417" r:id="rId22"/>
    <p:sldId id="433" r:id="rId23"/>
    <p:sldId id="434" r:id="rId24"/>
    <p:sldId id="435" r:id="rId25"/>
    <p:sldId id="424" r:id="rId26"/>
    <p:sldId id="425" r:id="rId27"/>
    <p:sldId id="426" r:id="rId28"/>
    <p:sldId id="427" r:id="rId29"/>
    <p:sldId id="428" r:id="rId30"/>
    <p:sldId id="429" r:id="rId31"/>
    <p:sldId id="436" r:id="rId32"/>
    <p:sldId id="430" r:id="rId33"/>
    <p:sldId id="431" r:id="rId34"/>
    <p:sldId id="432" r:id="rId35"/>
    <p:sldId id="419" r:id="rId36"/>
    <p:sldId id="418" r:id="rId37"/>
    <p:sldId id="420" r:id="rId38"/>
    <p:sldId id="421" r:id="rId39"/>
    <p:sldId id="422" r:id="rId40"/>
    <p:sldId id="423" r:id="rId41"/>
    <p:sldId id="411" r:id="rId42"/>
    <p:sldId id="412" r:id="rId43"/>
    <p:sldId id="413" r:id="rId44"/>
    <p:sldId id="414" r:id="rId45"/>
    <p:sldId id="335"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68" d="100"/>
          <a:sy n="68" d="100"/>
        </p:scale>
        <p:origin x="-1590" y="-15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773A38-3D13-4198-A5B0-60EDCAE5746E}" type="datetimeFigureOut">
              <a:rPr lang="en-US" smtClean="0"/>
              <a:pPr/>
              <a:t>07-May-18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FFB170-D149-4CBC-9D95-3526A55E8CB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44588" y="685800"/>
            <a:ext cx="4570412" cy="3429000"/>
          </a:xfrm>
          <a:ln/>
        </p:spPr>
      </p:sp>
      <p:sp>
        <p:nvSpPr>
          <p:cNvPr id="44035" name="Rectangle 3"/>
          <p:cNvSpPr>
            <a:spLocks noGrp="1" noChangeArrowheads="1"/>
          </p:cNvSpPr>
          <p:nvPr>
            <p:ph type="body" idx="1"/>
          </p:nvPr>
        </p:nvSpPr>
        <p:spPr>
          <a:xfrm>
            <a:off x="914813" y="4342895"/>
            <a:ext cx="5028376" cy="4114568"/>
          </a:xfrm>
          <a:noFill/>
          <a:ln/>
        </p:spPr>
        <p:txBody>
          <a:bodyPr/>
          <a:lstStyle/>
          <a:p>
            <a:endParaRPr lang="en-US" smtClean="0"/>
          </a:p>
        </p:txBody>
      </p:sp>
      <p:sp>
        <p:nvSpPr>
          <p:cNvPr id="44036" name="Slide Number Placeholder 5"/>
          <p:cNvSpPr>
            <a:spLocks noGrp="1"/>
          </p:cNvSpPr>
          <p:nvPr>
            <p:ph type="sldNum" sz="quarter" idx="5"/>
          </p:nvPr>
        </p:nvSpPr>
        <p:spPr>
          <a:noFill/>
        </p:spPr>
        <p:txBody>
          <a:bodyPr/>
          <a:lstStyle/>
          <a:p>
            <a:fld id="{4B3A63DA-8530-4215-8AE5-71D64AC81412}" type="slidenum">
              <a:rPr lang="en-US" smtClean="0"/>
              <a:pPr/>
              <a:t>2</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1642D0-9287-4365-B76A-2629D46F92AE}" type="datetime3">
              <a:rPr lang="en-US" smtClean="0"/>
              <a:pPr/>
              <a:t>7 May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B767D-BA1E-4A37-8863-5AD5DCBCDDE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F3A224-CFF9-4AA6-B923-C29B2B424B21}" type="datetime3">
              <a:rPr lang="en-US" smtClean="0"/>
              <a:pPr/>
              <a:t>7 May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B767D-BA1E-4A37-8863-5AD5DCBCDDE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3FD984-34FD-440C-91FD-65C9A37E8883}" type="datetime3">
              <a:rPr lang="en-US" smtClean="0"/>
              <a:pPr/>
              <a:t>7 May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B767D-BA1E-4A37-8863-5AD5DCBCDDE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B767D-BA1E-4A37-8863-5AD5DCBCDDE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3BC30C-3CD3-4215-B392-01AA949476D4}" type="datetime3">
              <a:rPr lang="en-US" smtClean="0"/>
              <a:pPr/>
              <a:t>7 May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B767D-BA1E-4A37-8863-5AD5DCBCDDE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E41289-E002-4C06-8A10-8B0EEBCF9CFB}" type="datetime3">
              <a:rPr lang="en-US" smtClean="0"/>
              <a:pPr/>
              <a:t>7 May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B767D-BA1E-4A37-8863-5AD5DCBCDDE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8FF750-6384-4F0B-9716-E34A53D31E80}" type="datetime3">
              <a:rPr lang="en-US" smtClean="0"/>
              <a:pPr/>
              <a:t>7 May 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EB767D-BA1E-4A37-8863-5AD5DCBCDDE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101954-45BF-4F54-AE11-6EB423976125}" type="datetime3">
              <a:rPr lang="en-US" smtClean="0"/>
              <a:pPr/>
              <a:t>7 May 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CBE808-FDCB-48E7-87A3-9ED06C8DEB4A}" type="datetime3">
              <a:rPr lang="en-US" smtClean="0"/>
              <a:pPr/>
              <a:t>7 May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EB767D-BA1E-4A37-8863-5AD5DCBCDDE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B21B67-5B35-4FEA-9D28-A1B8E051F04A}" type="datetime3">
              <a:rPr lang="en-US" smtClean="0"/>
              <a:pPr/>
              <a:t>7 May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B767D-BA1E-4A37-8863-5AD5DCBCDDE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64DBD-D745-496D-9B52-1CD1472C1292}" type="datetime3">
              <a:rPr lang="en-US" smtClean="0"/>
              <a:pPr/>
              <a:t>7 May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B767D-BA1E-4A37-8863-5AD5DCBCDDE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73A88C-7B02-46D1-B8EE-E7EFFAC57CFE}" type="datetime3">
              <a:rPr lang="en-US" smtClean="0"/>
              <a:pPr/>
              <a:t>7 May 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EB767D-BA1E-4A37-8863-5AD5DCBCDDE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oleObject" Target="../embeddings/oleObject4.bin"/><Relationship Id="rId3" Type="http://schemas.openxmlformats.org/officeDocument/2006/relationships/notesSlide" Target="../notesSlides/notesSlide1.xml"/><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oleObject" Target="../embeddings/oleObject3.bin"/><Relationship Id="rId2" Type="http://schemas.openxmlformats.org/officeDocument/2006/relationships/slideLayout" Target="../slideLayouts/slideLayout6.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vmlDrawing" Target="../drawings/vmlDrawing1.v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oleObject" Target="../embeddings/oleObject2.bin"/><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oleObject" Target="../embeddings/oleObject1.bin"/><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mailto:emtron.tech@gmail.com" TargetMode="External"/><Relationship Id="rId2" Type="http://schemas.openxmlformats.org/officeDocument/2006/relationships/image" Target="../media/image54.jpe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57200"/>
            <a:ext cx="9144000" cy="1470025"/>
          </a:xfrm>
        </p:spPr>
        <p:txBody>
          <a:bodyPr>
            <a:normAutofit fontScale="90000"/>
          </a:bodyPr>
          <a:lstStyle/>
          <a:p>
            <a:r>
              <a:rPr lang="en-US" b="1" dirty="0" smtClean="0">
                <a:solidFill>
                  <a:srgbClr val="C00000"/>
                </a:solidFill>
                <a:latin typeface="Arial Rounded MT Bold" pitchFamily="34" charset="0"/>
              </a:rPr>
              <a:t>Sensor </a:t>
            </a:r>
            <a:r>
              <a:rPr lang="en-US" b="1" dirty="0" err="1" smtClean="0">
                <a:solidFill>
                  <a:srgbClr val="C00000"/>
                </a:solidFill>
                <a:latin typeface="Arial Rounded MT Bold" pitchFamily="34" charset="0"/>
              </a:rPr>
              <a:t>NodeMCU</a:t>
            </a:r>
            <a:r>
              <a:rPr lang="en-US" b="1" dirty="0" smtClean="0">
                <a:solidFill>
                  <a:srgbClr val="C00000"/>
                </a:solidFill>
                <a:latin typeface="Arial Rounded MT Bold" pitchFamily="34" charset="0"/>
              </a:rPr>
              <a:t> Platform</a:t>
            </a:r>
            <a:br>
              <a:rPr lang="en-US" b="1" dirty="0" smtClean="0">
                <a:solidFill>
                  <a:srgbClr val="C00000"/>
                </a:solidFill>
                <a:latin typeface="Arial Rounded MT Bold" pitchFamily="34" charset="0"/>
              </a:rPr>
            </a:br>
            <a:r>
              <a:rPr lang="en-US" b="1" dirty="0" smtClean="0">
                <a:solidFill>
                  <a:srgbClr val="7030A0"/>
                </a:solidFill>
                <a:latin typeface="Arial Rounded MT Bold" pitchFamily="34" charset="0"/>
              </a:rPr>
              <a:t>for Internet of Things </a:t>
            </a:r>
            <a:br>
              <a:rPr lang="en-US" b="1" dirty="0" smtClean="0">
                <a:solidFill>
                  <a:srgbClr val="7030A0"/>
                </a:solidFill>
                <a:latin typeface="Arial Rounded MT Bold" pitchFamily="34" charset="0"/>
              </a:rPr>
            </a:br>
            <a:endParaRPr lang="en-US" b="1" dirty="0">
              <a:solidFill>
                <a:srgbClr val="00B050"/>
              </a:solidFill>
              <a:latin typeface="Arial Rounded MT Bold" pitchFamily="34" charset="0"/>
            </a:endParaRPr>
          </a:p>
        </p:txBody>
      </p:sp>
      <p:pic>
        <p:nvPicPr>
          <p:cNvPr id="4" name="Picture 3"/>
          <p:cNvPicPr>
            <a:picLocks noChangeArrowheads="1"/>
          </p:cNvPicPr>
          <p:nvPr/>
        </p:nvPicPr>
        <p:blipFill>
          <a:blip r:embed="rId2" cstate="print"/>
          <a:srcRect l="31517" t="19887" r="28998" b="16568"/>
          <a:stretch>
            <a:fillRect/>
          </a:stretch>
        </p:blipFill>
        <p:spPr bwMode="auto">
          <a:xfrm>
            <a:off x="304800" y="3971925"/>
            <a:ext cx="2312987" cy="2886075"/>
          </a:xfrm>
          <a:prstGeom prst="rect">
            <a:avLst/>
          </a:prstGeom>
          <a:noFill/>
          <a:ln w="25400">
            <a:noFill/>
            <a:miter lim="800000"/>
            <a:headEnd/>
            <a:tailEnd/>
          </a:ln>
          <a:effectLst/>
        </p:spPr>
      </p:pic>
      <p:sp>
        <p:nvSpPr>
          <p:cNvPr id="5" name="Oval 4"/>
          <p:cNvSpPr>
            <a:spLocks noChangeArrowheads="1"/>
          </p:cNvSpPr>
          <p:nvPr/>
        </p:nvSpPr>
        <p:spPr bwMode="auto">
          <a:xfrm flipV="1">
            <a:off x="1447800" y="3429000"/>
            <a:ext cx="152400" cy="431800"/>
          </a:xfrm>
          <a:prstGeom prst="ellipse">
            <a:avLst/>
          </a:prstGeom>
          <a:solidFill>
            <a:srgbClr val="FFFFFF"/>
          </a:solidFill>
          <a:ln w="25400">
            <a:solidFill>
              <a:srgbClr val="000000"/>
            </a:solidFill>
            <a:round/>
            <a:headEnd/>
            <a:tailEnd/>
          </a:ln>
          <a:effectLst/>
        </p:spPr>
        <p:txBody>
          <a:bodyPr wrap="none" anchor="ctr"/>
          <a:lstStyle/>
          <a:p>
            <a:endParaRPr lang="en-US"/>
          </a:p>
        </p:txBody>
      </p:sp>
      <p:sp>
        <p:nvSpPr>
          <p:cNvPr id="6" name="Oval 5"/>
          <p:cNvSpPr>
            <a:spLocks noChangeArrowheads="1"/>
          </p:cNvSpPr>
          <p:nvPr/>
        </p:nvSpPr>
        <p:spPr bwMode="auto">
          <a:xfrm flipV="1">
            <a:off x="1752600" y="2819400"/>
            <a:ext cx="254000" cy="508000"/>
          </a:xfrm>
          <a:prstGeom prst="ellipse">
            <a:avLst/>
          </a:prstGeom>
          <a:solidFill>
            <a:srgbClr val="FFFFFF"/>
          </a:solidFill>
          <a:ln w="25400">
            <a:solidFill>
              <a:srgbClr val="000000"/>
            </a:solidFill>
            <a:round/>
            <a:headEnd/>
            <a:tailEnd/>
          </a:ln>
          <a:effectLst/>
        </p:spPr>
        <p:txBody>
          <a:bodyPr wrap="none" anchor="ctr"/>
          <a:lstStyle/>
          <a:p>
            <a:endParaRPr lang="en-US"/>
          </a:p>
        </p:txBody>
      </p:sp>
      <p:sp>
        <p:nvSpPr>
          <p:cNvPr id="7" name="Oval 6"/>
          <p:cNvSpPr>
            <a:spLocks noChangeArrowheads="1"/>
          </p:cNvSpPr>
          <p:nvPr/>
        </p:nvSpPr>
        <p:spPr bwMode="auto">
          <a:xfrm flipV="1">
            <a:off x="1981200" y="1981200"/>
            <a:ext cx="304800" cy="736600"/>
          </a:xfrm>
          <a:prstGeom prst="ellipse">
            <a:avLst/>
          </a:prstGeom>
          <a:solidFill>
            <a:srgbClr val="FFFFFF"/>
          </a:solidFill>
          <a:ln w="25400">
            <a:solidFill>
              <a:srgbClr val="000000"/>
            </a:solidFill>
            <a:round/>
            <a:headEnd/>
            <a:tailEnd/>
          </a:ln>
          <a:effectLst/>
        </p:spPr>
        <p:txBody>
          <a:bodyPr wrap="none" anchor="ctr"/>
          <a:lstStyle/>
          <a:p>
            <a:endParaRPr lang="en-US"/>
          </a:p>
        </p:txBody>
      </p:sp>
      <p:pic>
        <p:nvPicPr>
          <p:cNvPr id="8" name="Picture 5"/>
          <p:cNvPicPr>
            <a:picLocks noChangeArrowheads="1"/>
          </p:cNvPicPr>
          <p:nvPr/>
        </p:nvPicPr>
        <p:blipFill>
          <a:blip r:embed="rId3" cstate="print"/>
          <a:srcRect/>
          <a:stretch>
            <a:fillRect/>
          </a:stretch>
        </p:blipFill>
        <p:spPr bwMode="auto">
          <a:xfrm>
            <a:off x="3505200" y="2514600"/>
            <a:ext cx="2754313" cy="2057400"/>
          </a:xfrm>
          <a:prstGeom prst="rect">
            <a:avLst/>
          </a:prstGeom>
          <a:noFill/>
          <a:ln w="12700">
            <a:noFill/>
            <a:miter lim="800000"/>
            <a:headEnd/>
            <a:tailEnd/>
          </a:ln>
        </p:spPr>
      </p:pic>
      <p:sp>
        <p:nvSpPr>
          <p:cNvPr id="13" name="Subtitle 12"/>
          <p:cNvSpPr>
            <a:spLocks noGrp="1"/>
          </p:cNvSpPr>
          <p:nvPr>
            <p:ph type="subTitle" idx="1"/>
          </p:nvPr>
        </p:nvSpPr>
        <p:spPr>
          <a:xfrm>
            <a:off x="2438400" y="4800600"/>
            <a:ext cx="6400800" cy="1752600"/>
          </a:xfrm>
        </p:spPr>
        <p:txBody>
          <a:bodyPr>
            <a:normAutofit/>
          </a:bodyPr>
          <a:lstStyle/>
          <a:p>
            <a:r>
              <a:rPr lang="en-US" dirty="0" smtClean="0">
                <a:solidFill>
                  <a:schemeClr val="accent6">
                    <a:lumMod val="75000"/>
                  </a:schemeClr>
                </a:solidFill>
              </a:rPr>
              <a:t>Dr. Y S </a:t>
            </a:r>
            <a:r>
              <a:rPr lang="en-US" dirty="0" err="1" smtClean="0">
                <a:solidFill>
                  <a:schemeClr val="accent6">
                    <a:lumMod val="75000"/>
                  </a:schemeClr>
                </a:solidFill>
              </a:rPr>
              <a:t>Rao</a:t>
            </a:r>
            <a:endParaRPr lang="en-US" dirty="0" smtClean="0">
              <a:solidFill>
                <a:schemeClr val="accent6">
                  <a:lumMod val="75000"/>
                </a:schemeClr>
              </a:solidFill>
            </a:endParaRPr>
          </a:p>
          <a:p>
            <a:r>
              <a:rPr lang="en-US" dirty="0" smtClean="0">
                <a:solidFill>
                  <a:schemeClr val="accent6">
                    <a:lumMod val="75000"/>
                  </a:schemeClr>
                </a:solidFill>
              </a:rPr>
              <a:t>ysrao@spit.ac.in</a:t>
            </a:r>
            <a:endParaRPr lang="en-US"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smtClean="0"/>
              <a:t>IoT</a:t>
            </a:r>
            <a:r>
              <a:rPr lang="en-US" sz="2800" b="1" dirty="0" smtClean="0"/>
              <a:t> Patterns: Web Apps</a:t>
            </a:r>
            <a:br>
              <a:rPr lang="en-US" sz="2800" b="1" dirty="0" smtClean="0"/>
            </a:br>
            <a:r>
              <a:rPr lang="en-US" sz="2400" dirty="0" smtClean="0"/>
              <a:t>EX: </a:t>
            </a:r>
            <a:r>
              <a:rPr lang="en-US" sz="2400" i="1" dirty="0" smtClean="0"/>
              <a:t>Components of the temperature monitoring system</a:t>
            </a:r>
            <a:endParaRPr lang="en-US" sz="2400"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10</a:t>
            </a:fld>
            <a:endParaRPr lang="en-US"/>
          </a:p>
        </p:txBody>
      </p:sp>
      <p:pic>
        <p:nvPicPr>
          <p:cNvPr id="208898" name="Picture 2"/>
          <p:cNvPicPr>
            <a:picLocks noGrp="1" noChangeAspect="1" noChangeArrowheads="1"/>
          </p:cNvPicPr>
          <p:nvPr>
            <p:ph idx="1"/>
          </p:nvPr>
        </p:nvPicPr>
        <p:blipFill>
          <a:blip r:embed="rId2"/>
          <a:srcRect/>
          <a:stretch>
            <a:fillRect/>
          </a:stretch>
        </p:blipFill>
        <p:spPr bwMode="auto">
          <a:xfrm>
            <a:off x="1471612" y="2429669"/>
            <a:ext cx="6200775" cy="286702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lstStyle/>
          <a:p>
            <a:r>
              <a:rPr lang="en-US" dirty="0" smtClean="0"/>
              <a:t>Read data from a temperature sensor</a:t>
            </a:r>
          </a:p>
          <a:p>
            <a:r>
              <a:rPr lang="en-US" dirty="0" smtClean="0"/>
              <a:t>Publish sensor data to a server</a:t>
            </a:r>
          </a:p>
          <a:p>
            <a:r>
              <a:rPr lang="en-US" dirty="0" smtClean="0"/>
              <a:t>Display sensor data in a web-based dashboard</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smtClean="0"/>
              <a:t>IoT</a:t>
            </a:r>
            <a:r>
              <a:rPr lang="en-US" sz="2800" b="1" dirty="0" smtClean="0"/>
              <a:t> Patterns: Location Aware</a:t>
            </a:r>
            <a:br>
              <a:rPr lang="en-US" sz="2800" b="1" dirty="0" smtClean="0"/>
            </a:br>
            <a:r>
              <a:rPr lang="en-US" sz="2400" dirty="0" smtClean="0"/>
              <a:t>EX: </a:t>
            </a:r>
            <a:r>
              <a:rPr lang="en-US" sz="2400" i="1" dirty="0" smtClean="0"/>
              <a:t>The components of livestock tracking system</a:t>
            </a:r>
            <a:endParaRPr lang="en-US" sz="2400"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12</a:t>
            </a:fld>
            <a:endParaRPr lang="en-US"/>
          </a:p>
        </p:txBody>
      </p:sp>
      <p:pic>
        <p:nvPicPr>
          <p:cNvPr id="209922" name="Picture 2"/>
          <p:cNvPicPr>
            <a:picLocks noGrp="1" noChangeAspect="1" noChangeArrowheads="1"/>
          </p:cNvPicPr>
          <p:nvPr>
            <p:ph idx="1"/>
          </p:nvPr>
        </p:nvPicPr>
        <p:blipFill>
          <a:blip r:embed="rId2"/>
          <a:srcRect/>
          <a:stretch>
            <a:fillRect/>
          </a:stretch>
        </p:blipFill>
        <p:spPr bwMode="auto">
          <a:xfrm>
            <a:off x="1176337" y="2291556"/>
            <a:ext cx="6791325" cy="314325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lstStyle/>
          <a:p>
            <a:r>
              <a:rPr lang="en-US" dirty="0" smtClean="0"/>
              <a:t>Read GPS coordinates</a:t>
            </a:r>
          </a:p>
          <a:p>
            <a:r>
              <a:rPr lang="en-US" dirty="0" smtClean="0"/>
              <a:t>Publish GPS coordinates to a server</a:t>
            </a:r>
          </a:p>
          <a:p>
            <a:r>
              <a:rPr lang="en-US" dirty="0" smtClean="0"/>
              <a:t>Display GPS coordinates in a map</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smtClean="0"/>
              <a:t>IoT</a:t>
            </a:r>
            <a:r>
              <a:rPr lang="en-US" sz="2800" b="1" dirty="0" smtClean="0"/>
              <a:t> Patterns: Machine to Human</a:t>
            </a:r>
            <a:br>
              <a:rPr lang="en-US" sz="2800" b="1" dirty="0" smtClean="0"/>
            </a:br>
            <a:r>
              <a:rPr lang="en-US" sz="2400" dirty="0" smtClean="0"/>
              <a:t>EX:  Cloud based </a:t>
            </a:r>
            <a:r>
              <a:rPr lang="en-US" sz="2400" i="1" dirty="0" smtClean="0"/>
              <a:t>Components of the waste management system</a:t>
            </a:r>
            <a:endParaRPr lang="en-US" sz="2400"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14</a:t>
            </a:fld>
            <a:endParaRPr lang="en-US"/>
          </a:p>
        </p:txBody>
      </p:sp>
      <p:pic>
        <p:nvPicPr>
          <p:cNvPr id="210946" name="Picture 2"/>
          <p:cNvPicPr>
            <a:picLocks noGrp="1" noChangeAspect="1" noChangeArrowheads="1"/>
          </p:cNvPicPr>
          <p:nvPr>
            <p:ph idx="1"/>
          </p:nvPr>
        </p:nvPicPr>
        <p:blipFill>
          <a:blip r:embed="rId2"/>
          <a:srcRect/>
          <a:stretch>
            <a:fillRect/>
          </a:stretch>
        </p:blipFill>
        <p:spPr bwMode="auto">
          <a:xfrm>
            <a:off x="1471612" y="2434431"/>
            <a:ext cx="6200775" cy="28575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Read data from a proximity sensor</a:t>
            </a:r>
          </a:p>
          <a:p>
            <a:r>
              <a:rPr lang="en-US" dirty="0" smtClean="0"/>
              <a:t>Publish message to an MQTT broker</a:t>
            </a:r>
          </a:p>
          <a:p>
            <a:r>
              <a:rPr lang="en-US" dirty="0" smtClean="0"/>
              <a:t>Build a workflow in </a:t>
            </a:r>
            <a:r>
              <a:rPr lang="en-US" dirty="0" err="1" smtClean="0"/>
              <a:t>Effektif</a:t>
            </a:r>
            <a:r>
              <a:rPr lang="en-US" dirty="0" smtClean="0"/>
              <a:t> (renamed to </a:t>
            </a:r>
            <a:r>
              <a:rPr lang="en-US" dirty="0" err="1" smtClean="0"/>
              <a:t>Signavio</a:t>
            </a:r>
            <a:r>
              <a:rPr lang="en-US" dirty="0" smtClean="0"/>
              <a:t> Workflow)</a:t>
            </a:r>
          </a:p>
          <a:p>
            <a:r>
              <a:rPr lang="en-US" dirty="0" smtClean="0"/>
              <a:t>Create a Node-RED flow and initiate it from MCU</a:t>
            </a:r>
          </a:p>
          <a:p>
            <a:r>
              <a:rPr lang="en-US" dirty="0" err="1" smtClean="0"/>
              <a:t>Effektif</a:t>
            </a:r>
            <a:r>
              <a:rPr lang="en-US" dirty="0" smtClean="0"/>
              <a:t> Workflow:</a:t>
            </a:r>
          </a:p>
          <a:p>
            <a:pPr lvl="1"/>
            <a:r>
              <a:rPr lang="en-US" dirty="0" err="1" smtClean="0"/>
              <a:t>Effektif</a:t>
            </a:r>
            <a:r>
              <a:rPr lang="en-US" dirty="0" smtClean="0"/>
              <a:t> is a cloud-based platform that lets you automate routine workflows and processes into applications within minutes. For the purposes of this project, you can sign up for their free 30-day trial membership. You are going to define a very simple single step workflow that allows a person to enter a garbage pickup schedule.</a:t>
            </a:r>
          </a:p>
          <a:p>
            <a:pPr lvl="1"/>
            <a:r>
              <a:rPr lang="en-US" dirty="0" smtClean="0"/>
              <a:t>https://app.effektif.com/</a:t>
            </a:r>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smtClean="0"/>
              <a:t>IoT</a:t>
            </a:r>
            <a:r>
              <a:rPr lang="en-US" sz="2800" b="1" dirty="0" smtClean="0"/>
              <a:t> Patterns: Machine to Machine</a:t>
            </a:r>
            <a:br>
              <a:rPr lang="en-US" sz="2800" b="1" dirty="0" smtClean="0"/>
            </a:br>
            <a:r>
              <a:rPr lang="en-US" sz="2400" dirty="0" smtClean="0"/>
              <a:t>EX: </a:t>
            </a:r>
            <a:r>
              <a:rPr lang="en-US" sz="2400" i="1" dirty="0" smtClean="0"/>
              <a:t>Components of an energy conservation system</a:t>
            </a:r>
            <a:endParaRPr lang="en-US" sz="2400"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16</a:t>
            </a:fld>
            <a:endParaRPr lang="en-US"/>
          </a:p>
        </p:txBody>
      </p:sp>
      <p:pic>
        <p:nvPicPr>
          <p:cNvPr id="211970" name="Picture 2"/>
          <p:cNvPicPr>
            <a:picLocks noChangeAspect="1" noChangeArrowheads="1"/>
          </p:cNvPicPr>
          <p:nvPr/>
        </p:nvPicPr>
        <p:blipFill>
          <a:blip r:embed="rId2"/>
          <a:srcRect/>
          <a:stretch>
            <a:fillRect/>
          </a:stretch>
        </p:blipFill>
        <p:spPr bwMode="auto">
          <a:xfrm>
            <a:off x="1471613" y="2019300"/>
            <a:ext cx="6200775" cy="28194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lstStyle/>
          <a:p>
            <a:r>
              <a:rPr lang="en-US" dirty="0" smtClean="0"/>
              <a:t>Read data from a light sensor</a:t>
            </a:r>
          </a:p>
          <a:p>
            <a:r>
              <a:rPr lang="en-US" dirty="0" smtClean="0"/>
              <a:t>Publish messages to an MQTT broker</a:t>
            </a:r>
          </a:p>
          <a:p>
            <a:r>
              <a:rPr lang="en-US" dirty="0" smtClean="0"/>
              <a:t>Control LEDs</a:t>
            </a:r>
          </a:p>
          <a:p>
            <a:r>
              <a:rPr lang="en-US" dirty="0" smtClean="0"/>
              <a:t>Subscribe MCU to an MQTT broker</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t>IoT</a:t>
            </a:r>
            <a:r>
              <a:rPr lang="en-US" b="1" dirty="0" smtClean="0"/>
              <a:t> Platforms</a:t>
            </a:r>
            <a:br>
              <a:rPr lang="en-US" b="1" dirty="0" smtClean="0"/>
            </a:br>
            <a:r>
              <a:rPr lang="en-US" sz="2700" dirty="0" smtClean="0"/>
              <a:t>EX: </a:t>
            </a:r>
            <a:r>
              <a:rPr lang="en-US" sz="2700" i="1" dirty="0" smtClean="0"/>
              <a:t>Components of the soil moisture control system</a:t>
            </a:r>
            <a:endParaRPr lang="en-US" sz="2700"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18</a:t>
            </a:fld>
            <a:endParaRPr lang="en-US"/>
          </a:p>
        </p:txBody>
      </p:sp>
      <p:pic>
        <p:nvPicPr>
          <p:cNvPr id="212994" name="Picture 2"/>
          <p:cNvPicPr>
            <a:picLocks noGrp="1" noChangeAspect="1" noChangeArrowheads="1"/>
          </p:cNvPicPr>
          <p:nvPr>
            <p:ph idx="1"/>
          </p:nvPr>
        </p:nvPicPr>
        <p:blipFill>
          <a:blip r:embed="rId2"/>
          <a:srcRect/>
          <a:stretch>
            <a:fillRect/>
          </a:stretch>
        </p:blipFill>
        <p:spPr bwMode="auto">
          <a:xfrm>
            <a:off x="1471612" y="2477294"/>
            <a:ext cx="6200775" cy="277177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Xively</a:t>
            </a:r>
            <a:r>
              <a:rPr lang="en-US" dirty="0" smtClean="0"/>
              <a:t> Platform</a:t>
            </a:r>
            <a:endParaRPr lang="en-US" dirty="0"/>
          </a:p>
        </p:txBody>
      </p:sp>
      <p:sp>
        <p:nvSpPr>
          <p:cNvPr id="3" name="Content Placeholder 2"/>
          <p:cNvSpPr>
            <a:spLocks noGrp="1"/>
          </p:cNvSpPr>
          <p:nvPr>
            <p:ph idx="1"/>
          </p:nvPr>
        </p:nvSpPr>
        <p:spPr/>
        <p:txBody>
          <a:bodyPr/>
          <a:lstStyle/>
          <a:p>
            <a:r>
              <a:rPr lang="en-US" dirty="0" smtClean="0"/>
              <a:t>Read soil moisture sensor data</a:t>
            </a:r>
          </a:p>
          <a:p>
            <a:r>
              <a:rPr lang="en-US" dirty="0" smtClean="0"/>
              <a:t>Set up </a:t>
            </a:r>
            <a:r>
              <a:rPr lang="en-US" dirty="0" err="1" smtClean="0"/>
              <a:t>Xively</a:t>
            </a:r>
            <a:r>
              <a:rPr lang="en-US" dirty="0" smtClean="0"/>
              <a:t> to receive moisture sensor data</a:t>
            </a:r>
          </a:p>
          <a:p>
            <a:r>
              <a:rPr lang="en-US" dirty="0" smtClean="0"/>
              <a:t>Set up a trigger in </a:t>
            </a:r>
            <a:r>
              <a:rPr lang="en-US" dirty="0" err="1" smtClean="0"/>
              <a:t>Xively</a:t>
            </a:r>
            <a:r>
              <a:rPr lang="en-US" dirty="0" smtClean="0"/>
              <a:t> to send an e-mail using a </a:t>
            </a:r>
            <a:r>
              <a:rPr lang="en-US" dirty="0" err="1" smtClean="0"/>
              <a:t>Zapier</a:t>
            </a:r>
            <a:r>
              <a:rPr lang="en-US" dirty="0" smtClean="0"/>
              <a:t> task</a:t>
            </a:r>
          </a:p>
          <a:p>
            <a:r>
              <a:rPr lang="en-US" dirty="0" smtClean="0"/>
              <a:t>Write code to read the moisture sensor data and publish it to </a:t>
            </a:r>
            <a:r>
              <a:rPr lang="en-US" dirty="0" err="1" smtClean="0"/>
              <a:t>Xively</a:t>
            </a:r>
            <a:endParaRPr lang="en-US" dirty="0" smtClean="0"/>
          </a:p>
          <a:p>
            <a:pPr lvl="1"/>
            <a:r>
              <a:rPr lang="en-US" dirty="0" smtClean="0"/>
              <a:t>https://personal.xively.com/ .</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Text Box 2"/>
          <p:cNvSpPr txBox="1">
            <a:spLocks noChangeArrowheads="1"/>
          </p:cNvSpPr>
          <p:nvPr/>
        </p:nvSpPr>
        <p:spPr bwMode="auto">
          <a:xfrm>
            <a:off x="974725" y="1636713"/>
            <a:ext cx="184150" cy="457200"/>
          </a:xfrm>
          <a:prstGeom prst="rect">
            <a:avLst/>
          </a:prstGeom>
          <a:noFill/>
          <a:ln w="9525">
            <a:noFill/>
            <a:miter lim="800000"/>
            <a:headEnd/>
            <a:tailEnd/>
          </a:ln>
        </p:spPr>
        <p:txBody>
          <a:bodyPr wrap="none">
            <a:spAutoFit/>
          </a:bodyPr>
          <a:lstStyle/>
          <a:p>
            <a:pPr eaLnBrk="0" hangingPunct="0"/>
            <a:endParaRPr lang="en-US" sz="2400"/>
          </a:p>
        </p:txBody>
      </p:sp>
      <p:sp>
        <p:nvSpPr>
          <p:cNvPr id="1031" name="Text Box 3"/>
          <p:cNvSpPr txBox="1">
            <a:spLocks noChangeArrowheads="1"/>
          </p:cNvSpPr>
          <p:nvPr/>
        </p:nvSpPr>
        <p:spPr bwMode="auto">
          <a:xfrm>
            <a:off x="1524000" y="5070475"/>
            <a:ext cx="6473825" cy="1406525"/>
          </a:xfrm>
          <a:prstGeom prst="rect">
            <a:avLst/>
          </a:prstGeom>
          <a:noFill/>
          <a:ln w="9525">
            <a:noFill/>
            <a:miter lim="800000"/>
            <a:headEnd/>
            <a:tailEnd/>
          </a:ln>
        </p:spPr>
        <p:txBody>
          <a:bodyPr>
            <a:spAutoFit/>
          </a:bodyPr>
          <a:lstStyle/>
          <a:p>
            <a:pPr eaLnBrk="0" hangingPunct="0">
              <a:lnSpc>
                <a:spcPct val="120000"/>
              </a:lnSpc>
              <a:buFontTx/>
              <a:buChar char="•"/>
            </a:pPr>
            <a:r>
              <a:rPr lang="fr-FR" sz="2400"/>
              <a:t> computers + SoCs = hardware / software mix</a:t>
            </a:r>
          </a:p>
          <a:p>
            <a:pPr eaLnBrk="0" hangingPunct="0">
              <a:lnSpc>
                <a:spcPct val="120000"/>
              </a:lnSpc>
              <a:buFontTx/>
              <a:buChar char="•"/>
            </a:pPr>
            <a:r>
              <a:rPr lang="fr-FR" sz="2400"/>
              <a:t> complete change in device interaction</a:t>
            </a:r>
            <a:endParaRPr lang="fr-FR" sz="2000">
              <a:solidFill>
                <a:schemeClr val="accent2"/>
              </a:solidFill>
            </a:endParaRPr>
          </a:p>
          <a:p>
            <a:pPr eaLnBrk="0" hangingPunct="0">
              <a:lnSpc>
                <a:spcPct val="120000"/>
              </a:lnSpc>
              <a:buFontTx/>
              <a:buChar char="•"/>
            </a:pPr>
            <a:r>
              <a:rPr lang="fr-FR" sz="2400"/>
              <a:t> ever-growing number of </a:t>
            </a:r>
            <a:r>
              <a:rPr lang="fr-FR" sz="2400">
                <a:solidFill>
                  <a:schemeClr val="hlink"/>
                </a:solidFill>
              </a:rPr>
              <a:t>critical applications</a:t>
            </a:r>
            <a:endParaRPr lang="fr-FR" sz="2400"/>
          </a:p>
        </p:txBody>
      </p:sp>
      <p:pic>
        <p:nvPicPr>
          <p:cNvPr id="1032" name="Picture 4"/>
          <p:cNvPicPr>
            <a:picLocks noChangeAspect="1" noChangeArrowheads="1"/>
          </p:cNvPicPr>
          <p:nvPr/>
        </p:nvPicPr>
        <p:blipFill>
          <a:blip r:embed="rId4"/>
          <a:srcRect/>
          <a:stretch>
            <a:fillRect/>
          </a:stretch>
        </p:blipFill>
        <p:spPr bwMode="auto">
          <a:xfrm>
            <a:off x="7285038" y="911225"/>
            <a:ext cx="884237" cy="914400"/>
          </a:xfrm>
          <a:prstGeom prst="rect">
            <a:avLst/>
          </a:prstGeom>
          <a:noFill/>
          <a:ln w="9525">
            <a:noFill/>
            <a:miter lim="800000"/>
            <a:headEnd/>
            <a:tailEnd/>
          </a:ln>
        </p:spPr>
      </p:pic>
      <p:pic>
        <p:nvPicPr>
          <p:cNvPr id="1033" name="Picture 5"/>
          <p:cNvPicPr>
            <a:picLocks noChangeAspect="1" noChangeArrowheads="1"/>
          </p:cNvPicPr>
          <p:nvPr/>
        </p:nvPicPr>
        <p:blipFill>
          <a:blip r:embed="rId5"/>
          <a:srcRect/>
          <a:stretch>
            <a:fillRect/>
          </a:stretch>
        </p:blipFill>
        <p:spPr bwMode="auto">
          <a:xfrm>
            <a:off x="6934200" y="2054225"/>
            <a:ext cx="1216025" cy="863600"/>
          </a:xfrm>
          <a:prstGeom prst="rect">
            <a:avLst/>
          </a:prstGeom>
          <a:noFill/>
          <a:ln w="9525">
            <a:noFill/>
            <a:miter lim="800000"/>
            <a:headEnd/>
            <a:tailEnd/>
          </a:ln>
        </p:spPr>
      </p:pic>
      <p:pic>
        <p:nvPicPr>
          <p:cNvPr id="1034" name="Picture 6"/>
          <p:cNvPicPr>
            <a:picLocks noChangeAspect="1" noChangeArrowheads="1"/>
          </p:cNvPicPr>
          <p:nvPr/>
        </p:nvPicPr>
        <p:blipFill>
          <a:blip r:embed="rId6"/>
          <a:srcRect/>
          <a:stretch>
            <a:fillRect/>
          </a:stretch>
        </p:blipFill>
        <p:spPr bwMode="auto">
          <a:xfrm>
            <a:off x="2743200" y="1520825"/>
            <a:ext cx="1219200" cy="565150"/>
          </a:xfrm>
          <a:prstGeom prst="rect">
            <a:avLst/>
          </a:prstGeom>
          <a:noFill/>
          <a:ln w="9525">
            <a:noFill/>
            <a:miter lim="800000"/>
            <a:headEnd/>
            <a:tailEnd/>
          </a:ln>
        </p:spPr>
      </p:pic>
      <p:pic>
        <p:nvPicPr>
          <p:cNvPr id="1035" name="Picture 7"/>
          <p:cNvPicPr>
            <a:picLocks noChangeAspect="1" noChangeArrowheads="1"/>
          </p:cNvPicPr>
          <p:nvPr/>
        </p:nvPicPr>
        <p:blipFill>
          <a:blip r:embed="rId7"/>
          <a:srcRect/>
          <a:stretch>
            <a:fillRect/>
          </a:stretch>
        </p:blipFill>
        <p:spPr bwMode="auto">
          <a:xfrm>
            <a:off x="3657600" y="3094038"/>
            <a:ext cx="930275" cy="549275"/>
          </a:xfrm>
          <a:prstGeom prst="rect">
            <a:avLst/>
          </a:prstGeom>
          <a:noFill/>
          <a:ln w="9525">
            <a:noFill/>
            <a:miter lim="800000"/>
            <a:headEnd/>
            <a:tailEnd/>
          </a:ln>
        </p:spPr>
      </p:pic>
      <p:pic>
        <p:nvPicPr>
          <p:cNvPr id="1036" name="Picture 8"/>
          <p:cNvPicPr>
            <a:picLocks noChangeAspect="1" noChangeArrowheads="1"/>
          </p:cNvPicPr>
          <p:nvPr/>
        </p:nvPicPr>
        <p:blipFill>
          <a:blip r:embed="rId8"/>
          <a:srcRect/>
          <a:stretch>
            <a:fillRect/>
          </a:stretch>
        </p:blipFill>
        <p:spPr bwMode="auto">
          <a:xfrm>
            <a:off x="6096000" y="3502025"/>
            <a:ext cx="593725" cy="571500"/>
          </a:xfrm>
          <a:prstGeom prst="rect">
            <a:avLst/>
          </a:prstGeom>
          <a:noFill/>
          <a:ln w="9525">
            <a:noFill/>
            <a:miter lim="800000"/>
            <a:headEnd/>
            <a:tailEnd/>
          </a:ln>
        </p:spPr>
      </p:pic>
      <p:pic>
        <p:nvPicPr>
          <p:cNvPr id="1037" name="Picture 9"/>
          <p:cNvPicPr>
            <a:picLocks noChangeAspect="1" noChangeArrowheads="1"/>
          </p:cNvPicPr>
          <p:nvPr/>
        </p:nvPicPr>
        <p:blipFill>
          <a:blip r:embed="rId9"/>
          <a:srcRect/>
          <a:stretch>
            <a:fillRect/>
          </a:stretch>
        </p:blipFill>
        <p:spPr bwMode="auto">
          <a:xfrm>
            <a:off x="5410200" y="2282825"/>
            <a:ext cx="762000" cy="733425"/>
          </a:xfrm>
          <a:prstGeom prst="rect">
            <a:avLst/>
          </a:prstGeom>
          <a:noFill/>
          <a:ln w="9525">
            <a:noFill/>
            <a:miter lim="800000"/>
            <a:headEnd/>
            <a:tailEnd/>
          </a:ln>
        </p:spPr>
      </p:pic>
      <p:pic>
        <p:nvPicPr>
          <p:cNvPr id="1038" name="Picture 10"/>
          <p:cNvPicPr>
            <a:picLocks noChangeAspect="1" noChangeArrowheads="1"/>
          </p:cNvPicPr>
          <p:nvPr/>
        </p:nvPicPr>
        <p:blipFill>
          <a:blip r:embed="rId10"/>
          <a:srcRect/>
          <a:stretch>
            <a:fillRect/>
          </a:stretch>
        </p:blipFill>
        <p:spPr bwMode="auto">
          <a:xfrm>
            <a:off x="4724400" y="1597025"/>
            <a:ext cx="762000" cy="619125"/>
          </a:xfrm>
          <a:prstGeom prst="rect">
            <a:avLst/>
          </a:prstGeom>
          <a:noFill/>
          <a:ln w="9525">
            <a:noFill/>
            <a:miter lim="800000"/>
            <a:headEnd/>
            <a:tailEnd/>
          </a:ln>
        </p:spPr>
      </p:pic>
      <p:pic>
        <p:nvPicPr>
          <p:cNvPr id="1039" name="Picture 11"/>
          <p:cNvPicPr>
            <a:picLocks noChangeAspect="1" noChangeArrowheads="1"/>
          </p:cNvPicPr>
          <p:nvPr/>
        </p:nvPicPr>
        <p:blipFill>
          <a:blip r:embed="rId11"/>
          <a:srcRect/>
          <a:stretch>
            <a:fillRect/>
          </a:stretch>
        </p:blipFill>
        <p:spPr bwMode="auto">
          <a:xfrm>
            <a:off x="685800" y="3273425"/>
            <a:ext cx="504825" cy="1038225"/>
          </a:xfrm>
          <a:prstGeom prst="rect">
            <a:avLst/>
          </a:prstGeom>
          <a:noFill/>
          <a:ln w="9525">
            <a:noFill/>
            <a:miter lim="800000"/>
            <a:headEnd/>
            <a:tailEnd/>
          </a:ln>
        </p:spPr>
      </p:pic>
      <p:pic>
        <p:nvPicPr>
          <p:cNvPr id="1040" name="Picture 12"/>
          <p:cNvPicPr>
            <a:picLocks noChangeAspect="1" noChangeArrowheads="1"/>
          </p:cNvPicPr>
          <p:nvPr/>
        </p:nvPicPr>
        <p:blipFill>
          <a:blip r:embed="rId12"/>
          <a:srcRect/>
          <a:stretch>
            <a:fillRect/>
          </a:stretch>
        </p:blipFill>
        <p:spPr bwMode="auto">
          <a:xfrm>
            <a:off x="2438400" y="2282825"/>
            <a:ext cx="952500" cy="868363"/>
          </a:xfrm>
          <a:prstGeom prst="rect">
            <a:avLst/>
          </a:prstGeom>
          <a:noFill/>
          <a:ln w="9525">
            <a:noFill/>
            <a:miter lim="800000"/>
            <a:headEnd/>
            <a:tailEnd/>
          </a:ln>
        </p:spPr>
      </p:pic>
      <p:pic>
        <p:nvPicPr>
          <p:cNvPr id="1041" name="Picture 13"/>
          <p:cNvPicPr>
            <a:picLocks noChangeAspect="1" noChangeArrowheads="1"/>
          </p:cNvPicPr>
          <p:nvPr/>
        </p:nvPicPr>
        <p:blipFill>
          <a:blip r:embed="rId13"/>
          <a:srcRect/>
          <a:stretch>
            <a:fillRect/>
          </a:stretch>
        </p:blipFill>
        <p:spPr bwMode="auto">
          <a:xfrm>
            <a:off x="2743200" y="3502025"/>
            <a:ext cx="765175" cy="765175"/>
          </a:xfrm>
          <a:prstGeom prst="rect">
            <a:avLst/>
          </a:prstGeom>
          <a:noFill/>
          <a:ln w="9525">
            <a:noFill/>
            <a:miter lim="800000"/>
            <a:headEnd/>
            <a:tailEnd/>
          </a:ln>
        </p:spPr>
      </p:pic>
      <p:pic>
        <p:nvPicPr>
          <p:cNvPr id="1042" name="Picture 14"/>
          <p:cNvPicPr>
            <a:picLocks noChangeAspect="1" noChangeArrowheads="1"/>
          </p:cNvPicPr>
          <p:nvPr/>
        </p:nvPicPr>
        <p:blipFill>
          <a:blip r:embed="rId14"/>
          <a:srcRect/>
          <a:stretch>
            <a:fillRect/>
          </a:stretch>
        </p:blipFill>
        <p:spPr bwMode="auto">
          <a:xfrm>
            <a:off x="4800600" y="3273425"/>
            <a:ext cx="762000" cy="698500"/>
          </a:xfrm>
          <a:prstGeom prst="rect">
            <a:avLst/>
          </a:prstGeom>
          <a:noFill/>
          <a:ln w="9525">
            <a:noFill/>
            <a:miter lim="800000"/>
            <a:headEnd/>
            <a:tailEnd/>
          </a:ln>
        </p:spPr>
      </p:pic>
      <p:pic>
        <p:nvPicPr>
          <p:cNvPr id="1043" name="Picture 15"/>
          <p:cNvPicPr>
            <a:picLocks noChangeAspect="1" noChangeArrowheads="1"/>
          </p:cNvPicPr>
          <p:nvPr/>
        </p:nvPicPr>
        <p:blipFill>
          <a:blip r:embed="rId15"/>
          <a:srcRect/>
          <a:stretch>
            <a:fillRect/>
          </a:stretch>
        </p:blipFill>
        <p:spPr bwMode="auto">
          <a:xfrm>
            <a:off x="3810000" y="2130425"/>
            <a:ext cx="552450" cy="762000"/>
          </a:xfrm>
          <a:prstGeom prst="rect">
            <a:avLst/>
          </a:prstGeom>
          <a:noFill/>
          <a:ln w="9525">
            <a:noFill/>
            <a:miter lim="800000"/>
            <a:headEnd/>
            <a:tailEnd/>
          </a:ln>
        </p:spPr>
      </p:pic>
      <p:pic>
        <p:nvPicPr>
          <p:cNvPr id="1044" name="Picture 16"/>
          <p:cNvPicPr>
            <a:picLocks noChangeAspect="1" noChangeArrowheads="1"/>
          </p:cNvPicPr>
          <p:nvPr/>
        </p:nvPicPr>
        <p:blipFill>
          <a:blip r:embed="rId16"/>
          <a:srcRect/>
          <a:stretch>
            <a:fillRect/>
          </a:stretch>
        </p:blipFill>
        <p:spPr bwMode="auto">
          <a:xfrm>
            <a:off x="6172200" y="1366838"/>
            <a:ext cx="606425" cy="590550"/>
          </a:xfrm>
          <a:prstGeom prst="rect">
            <a:avLst/>
          </a:prstGeom>
          <a:noFill/>
          <a:ln w="9525">
            <a:noFill/>
            <a:miter lim="800000"/>
            <a:headEnd/>
            <a:tailEnd/>
          </a:ln>
        </p:spPr>
      </p:pic>
      <p:pic>
        <p:nvPicPr>
          <p:cNvPr id="1045" name="Picture 17"/>
          <p:cNvPicPr>
            <a:picLocks noChangeAspect="1" noChangeArrowheads="1"/>
          </p:cNvPicPr>
          <p:nvPr/>
        </p:nvPicPr>
        <p:blipFill>
          <a:blip r:embed="rId17"/>
          <a:srcRect/>
          <a:stretch>
            <a:fillRect/>
          </a:stretch>
        </p:blipFill>
        <p:spPr bwMode="auto">
          <a:xfrm>
            <a:off x="1600200" y="3806825"/>
            <a:ext cx="777875" cy="868363"/>
          </a:xfrm>
          <a:prstGeom prst="rect">
            <a:avLst/>
          </a:prstGeom>
          <a:noFill/>
          <a:ln w="9525">
            <a:noFill/>
            <a:miter lim="800000"/>
            <a:headEnd/>
            <a:tailEnd/>
          </a:ln>
        </p:spPr>
      </p:pic>
      <p:pic>
        <p:nvPicPr>
          <p:cNvPr id="1046" name="Picture 18"/>
          <p:cNvPicPr>
            <a:picLocks noChangeAspect="1" noChangeArrowheads="1"/>
          </p:cNvPicPr>
          <p:nvPr/>
        </p:nvPicPr>
        <p:blipFill>
          <a:blip r:embed="rId18"/>
          <a:srcRect/>
          <a:stretch>
            <a:fillRect/>
          </a:stretch>
        </p:blipFill>
        <p:spPr bwMode="auto">
          <a:xfrm>
            <a:off x="990600" y="1063625"/>
            <a:ext cx="777875" cy="644525"/>
          </a:xfrm>
          <a:prstGeom prst="rect">
            <a:avLst/>
          </a:prstGeom>
          <a:noFill/>
          <a:ln w="9525">
            <a:noFill/>
            <a:miter lim="800000"/>
            <a:headEnd/>
            <a:tailEnd/>
          </a:ln>
        </p:spPr>
      </p:pic>
      <p:pic>
        <p:nvPicPr>
          <p:cNvPr id="1047" name="Picture 19"/>
          <p:cNvPicPr>
            <a:picLocks noChangeAspect="1" noChangeArrowheads="1"/>
          </p:cNvPicPr>
          <p:nvPr/>
        </p:nvPicPr>
        <p:blipFill>
          <a:blip r:embed="rId19"/>
          <a:srcRect/>
          <a:stretch>
            <a:fillRect/>
          </a:stretch>
        </p:blipFill>
        <p:spPr bwMode="auto">
          <a:xfrm>
            <a:off x="5502275" y="4187825"/>
            <a:ext cx="447675" cy="609600"/>
          </a:xfrm>
          <a:prstGeom prst="rect">
            <a:avLst/>
          </a:prstGeom>
          <a:noFill/>
          <a:ln w="9525">
            <a:noFill/>
            <a:miter lim="800000"/>
            <a:headEnd/>
            <a:tailEnd/>
          </a:ln>
        </p:spPr>
      </p:pic>
      <p:pic>
        <p:nvPicPr>
          <p:cNvPr id="1048" name="Picture 20"/>
          <p:cNvPicPr>
            <a:picLocks noChangeAspect="1" noChangeArrowheads="1"/>
          </p:cNvPicPr>
          <p:nvPr/>
        </p:nvPicPr>
        <p:blipFill>
          <a:blip r:embed="rId20"/>
          <a:srcRect/>
          <a:stretch>
            <a:fillRect/>
          </a:stretch>
        </p:blipFill>
        <p:spPr bwMode="auto">
          <a:xfrm>
            <a:off x="3810000" y="3654425"/>
            <a:ext cx="622300" cy="1222375"/>
          </a:xfrm>
          <a:prstGeom prst="rect">
            <a:avLst/>
          </a:prstGeom>
          <a:noFill/>
          <a:ln w="9525">
            <a:noFill/>
            <a:miter lim="800000"/>
            <a:headEnd/>
            <a:tailEnd/>
          </a:ln>
        </p:spPr>
      </p:pic>
      <p:pic>
        <p:nvPicPr>
          <p:cNvPr id="1049" name="Picture 21"/>
          <p:cNvPicPr>
            <a:picLocks noChangeAspect="1" noChangeArrowheads="1"/>
          </p:cNvPicPr>
          <p:nvPr/>
        </p:nvPicPr>
        <p:blipFill>
          <a:blip r:embed="rId21"/>
          <a:srcRect/>
          <a:stretch>
            <a:fillRect/>
          </a:stretch>
        </p:blipFill>
        <p:spPr bwMode="auto">
          <a:xfrm>
            <a:off x="6172200" y="2587625"/>
            <a:ext cx="746125" cy="765175"/>
          </a:xfrm>
          <a:prstGeom prst="rect">
            <a:avLst/>
          </a:prstGeom>
          <a:noFill/>
          <a:ln w="9525">
            <a:noFill/>
            <a:miter lim="800000"/>
            <a:headEnd/>
            <a:tailEnd/>
          </a:ln>
        </p:spPr>
      </p:pic>
      <p:pic>
        <p:nvPicPr>
          <p:cNvPr id="1050" name="Picture 22"/>
          <p:cNvPicPr>
            <a:picLocks noChangeAspect="1" noChangeArrowheads="1"/>
          </p:cNvPicPr>
          <p:nvPr/>
        </p:nvPicPr>
        <p:blipFill>
          <a:blip r:embed="rId22"/>
          <a:srcRect/>
          <a:stretch>
            <a:fillRect/>
          </a:stretch>
        </p:blipFill>
        <p:spPr bwMode="auto">
          <a:xfrm>
            <a:off x="2743200" y="4340225"/>
            <a:ext cx="609600" cy="536575"/>
          </a:xfrm>
          <a:prstGeom prst="rect">
            <a:avLst/>
          </a:prstGeom>
          <a:noFill/>
          <a:ln w="9525">
            <a:noFill/>
            <a:miter lim="800000"/>
            <a:headEnd/>
            <a:tailEnd/>
          </a:ln>
        </p:spPr>
      </p:pic>
      <p:graphicFrame>
        <p:nvGraphicFramePr>
          <p:cNvPr id="1026" name="Object 2"/>
          <p:cNvGraphicFramePr>
            <a:graphicFrameLocks noChangeAspect="1"/>
          </p:cNvGraphicFramePr>
          <p:nvPr/>
        </p:nvGraphicFramePr>
        <p:xfrm>
          <a:off x="8001000" y="2816225"/>
          <a:ext cx="858838" cy="1143000"/>
        </p:xfrm>
        <a:graphic>
          <a:graphicData uri="http://schemas.openxmlformats.org/presentationml/2006/ole">
            <p:oleObj spid="_x0000_s210946" name="Clip" r:id="rId23" imgW="2610000" imgH="3474000" progId="">
              <p:embed/>
            </p:oleObj>
          </a:graphicData>
        </a:graphic>
      </p:graphicFrame>
      <p:graphicFrame>
        <p:nvGraphicFramePr>
          <p:cNvPr id="1027" name="Object 3"/>
          <p:cNvGraphicFramePr>
            <a:graphicFrameLocks noChangeAspect="1"/>
          </p:cNvGraphicFramePr>
          <p:nvPr/>
        </p:nvGraphicFramePr>
        <p:xfrm>
          <a:off x="1219200" y="1978025"/>
          <a:ext cx="982663" cy="1133475"/>
        </p:xfrm>
        <a:graphic>
          <a:graphicData uri="http://schemas.openxmlformats.org/presentationml/2006/ole">
            <p:oleObj spid="_x0000_s210947" name="Clip" r:id="rId24" imgW="983880" imgH="1134000" progId="">
              <p:embed/>
            </p:oleObj>
          </a:graphicData>
        </a:graphic>
      </p:graphicFrame>
      <p:graphicFrame>
        <p:nvGraphicFramePr>
          <p:cNvPr id="1028" name="Object 4"/>
          <p:cNvGraphicFramePr>
            <a:graphicFrameLocks noChangeAspect="1"/>
          </p:cNvGraphicFramePr>
          <p:nvPr/>
        </p:nvGraphicFramePr>
        <p:xfrm>
          <a:off x="228600" y="2130425"/>
          <a:ext cx="830263" cy="760413"/>
        </p:xfrm>
        <a:graphic>
          <a:graphicData uri="http://schemas.openxmlformats.org/presentationml/2006/ole">
            <p:oleObj spid="_x0000_s210948" name="Clip" r:id="rId25" imgW="983880" imgH="900000" progId="">
              <p:embed/>
            </p:oleObj>
          </a:graphicData>
        </a:graphic>
      </p:graphicFrame>
      <p:graphicFrame>
        <p:nvGraphicFramePr>
          <p:cNvPr id="1029" name="Object 5"/>
          <p:cNvGraphicFramePr>
            <a:graphicFrameLocks noChangeAspect="1"/>
          </p:cNvGraphicFramePr>
          <p:nvPr/>
        </p:nvGraphicFramePr>
        <p:xfrm>
          <a:off x="6913563" y="3806825"/>
          <a:ext cx="644525" cy="882650"/>
        </p:xfrm>
        <a:graphic>
          <a:graphicData uri="http://schemas.openxmlformats.org/presentationml/2006/ole">
            <p:oleObj spid="_x0000_s210949" name="Clip" r:id="rId26" imgW="2538000" imgH="3474000" progId="">
              <p:embed/>
            </p:oleObj>
          </a:graphicData>
        </a:graphic>
      </p:graphicFrame>
      <p:sp>
        <p:nvSpPr>
          <p:cNvPr id="1051" name="Rectangle 27"/>
          <p:cNvSpPr>
            <a:spLocks noChangeArrowheads="1"/>
          </p:cNvSpPr>
          <p:nvPr/>
        </p:nvSpPr>
        <p:spPr bwMode="auto">
          <a:xfrm>
            <a:off x="609600" y="76200"/>
            <a:ext cx="7772400" cy="838200"/>
          </a:xfrm>
          <a:prstGeom prst="rect">
            <a:avLst/>
          </a:prstGeom>
          <a:noFill/>
          <a:ln w="9525">
            <a:noFill/>
            <a:miter lim="800000"/>
            <a:headEnd/>
            <a:tailEnd/>
          </a:ln>
        </p:spPr>
        <p:txBody>
          <a:bodyPr/>
          <a:lstStyle/>
          <a:p>
            <a:pPr algn="ctr" eaLnBrk="0" hangingPunct="0"/>
            <a:endParaRPr lang="en-GB" sz="3600"/>
          </a:p>
        </p:txBody>
      </p:sp>
      <p:sp>
        <p:nvSpPr>
          <p:cNvPr id="1052" name="Rectangle 28"/>
          <p:cNvSpPr>
            <a:spLocks noGrp="1" noChangeArrowheads="1"/>
          </p:cNvSpPr>
          <p:nvPr>
            <p:ph type="title"/>
          </p:nvPr>
        </p:nvSpPr>
        <p:spPr>
          <a:xfrm>
            <a:off x="685800" y="152400"/>
            <a:ext cx="7772400" cy="762000"/>
          </a:xfrm>
          <a:noFill/>
        </p:spPr>
        <p:txBody>
          <a:bodyPr/>
          <a:lstStyle/>
          <a:p>
            <a:r>
              <a:rPr lang="fr-FR" sz="3600" smtClean="0">
                <a:solidFill>
                  <a:schemeClr val="tx1"/>
                </a:solidFill>
              </a:rPr>
              <a:t>Beware of the computer!</a:t>
            </a:r>
            <a:endParaRPr lang="en-GB" sz="3600" smtClean="0">
              <a:solidFill>
                <a:schemeClr val="tx1"/>
              </a:solidFill>
            </a:endParaRPr>
          </a:p>
        </p:txBody>
      </p:sp>
      <p:sp>
        <p:nvSpPr>
          <p:cNvPr id="1053" name="Slide Number Placeholder 30"/>
          <p:cNvSpPr>
            <a:spLocks noGrp="1"/>
          </p:cNvSpPr>
          <p:nvPr>
            <p:ph type="sldNum" sz="quarter" idx="12"/>
          </p:nvPr>
        </p:nvSpPr>
        <p:spPr>
          <a:noFill/>
        </p:spPr>
        <p:txBody>
          <a:bodyPr/>
          <a:lstStyle/>
          <a:p>
            <a:fld id="{0FD8E9B3-78AA-4BE5-BE87-0BE0BA51B562}" type="slidenum">
              <a:rPr lang="en-US" smtClean="0"/>
              <a:pPr/>
              <a:t>2</a:t>
            </a:fld>
            <a:endParaRPr 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Major </a:t>
            </a:r>
            <a:r>
              <a:rPr lang="en-US" i="1" dirty="0" err="1" smtClean="0"/>
              <a:t>IoT</a:t>
            </a:r>
            <a:r>
              <a:rPr lang="en-US" i="1" dirty="0" smtClean="0"/>
              <a:t> Platforms</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20</a:t>
            </a:fld>
            <a:endParaRPr lang="en-US"/>
          </a:p>
        </p:txBody>
      </p:sp>
      <p:pic>
        <p:nvPicPr>
          <p:cNvPr id="214018" name="Picture 2"/>
          <p:cNvPicPr>
            <a:picLocks noGrp="1" noChangeAspect="1" noChangeArrowheads="1"/>
          </p:cNvPicPr>
          <p:nvPr>
            <p:ph idx="1"/>
          </p:nvPr>
        </p:nvPicPr>
        <p:blipFill>
          <a:blip r:embed="rId2"/>
          <a:srcRect/>
          <a:stretch>
            <a:fillRect/>
          </a:stretch>
        </p:blipFill>
        <p:spPr bwMode="auto">
          <a:xfrm>
            <a:off x="738187" y="2439194"/>
            <a:ext cx="7667625" cy="2847975"/>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a:xfrm>
            <a:off x="2743200" y="6356350"/>
            <a:ext cx="5943600" cy="365125"/>
          </a:xfrm>
        </p:spPr>
        <p:txBody>
          <a:bodyPr/>
          <a:lstStyle/>
          <a:p>
            <a:r>
              <a:rPr lang="en-US" dirty="0" smtClean="0">
                <a:solidFill>
                  <a:srgbClr val="C00000"/>
                </a:solidFill>
              </a:rPr>
              <a:t>https://www.espressif.com/en/support/explore/faq</a:t>
            </a:r>
            <a:endParaRPr lang="en-US" dirty="0">
              <a:solidFill>
                <a:srgbClr val="C00000"/>
              </a:solidFill>
            </a:endParaRPr>
          </a:p>
        </p:txBody>
      </p:sp>
      <p:pic>
        <p:nvPicPr>
          <p:cNvPr id="226306" name="Picture 2"/>
          <p:cNvPicPr>
            <a:picLocks noGrp="1" noChangeAspect="1" noChangeArrowheads="1"/>
          </p:cNvPicPr>
          <p:nvPr>
            <p:ph idx="1"/>
          </p:nvPr>
        </p:nvPicPr>
        <p:blipFill>
          <a:blip r:embed="rId2"/>
          <a:srcRect/>
          <a:stretch>
            <a:fillRect/>
          </a:stretch>
        </p:blipFill>
        <p:spPr bwMode="auto">
          <a:xfrm>
            <a:off x="0" y="0"/>
            <a:ext cx="8915400" cy="63246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22</a:t>
            </a:fld>
            <a:endParaRPr lang="en-US"/>
          </a:p>
        </p:txBody>
      </p:sp>
      <p:pic>
        <p:nvPicPr>
          <p:cNvPr id="235522" name="Picture 2"/>
          <p:cNvPicPr>
            <a:picLocks noGrp="1" noChangeAspect="1" noChangeArrowheads="1"/>
          </p:cNvPicPr>
          <p:nvPr>
            <p:ph idx="1"/>
          </p:nvPr>
        </p:nvPicPr>
        <p:blipFill>
          <a:blip r:embed="rId2"/>
          <a:srcRect/>
          <a:stretch>
            <a:fillRect/>
          </a:stretch>
        </p:blipFill>
        <p:spPr bwMode="auto">
          <a:xfrm>
            <a:off x="1191326" y="1600200"/>
            <a:ext cx="6761347" cy="4525963"/>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23</a:t>
            </a:fld>
            <a:endParaRPr lang="en-US"/>
          </a:p>
        </p:txBody>
      </p:sp>
      <p:pic>
        <p:nvPicPr>
          <p:cNvPr id="236546" name="Picture 2"/>
          <p:cNvPicPr>
            <a:picLocks noGrp="1" noChangeAspect="1" noChangeArrowheads="1"/>
          </p:cNvPicPr>
          <p:nvPr>
            <p:ph idx="1"/>
          </p:nvPr>
        </p:nvPicPr>
        <p:blipFill>
          <a:blip r:embed="rId2"/>
          <a:srcRect/>
          <a:stretch>
            <a:fillRect/>
          </a:stretch>
        </p:blipFill>
        <p:spPr bwMode="auto">
          <a:xfrm>
            <a:off x="909066" y="1600200"/>
            <a:ext cx="7325867" cy="452596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24</a:t>
            </a:fld>
            <a:endParaRPr lang="en-US"/>
          </a:p>
        </p:txBody>
      </p:sp>
      <p:pic>
        <p:nvPicPr>
          <p:cNvPr id="237570" name="Picture 2"/>
          <p:cNvPicPr>
            <a:picLocks noGrp="1" noChangeAspect="1" noChangeArrowheads="1"/>
          </p:cNvPicPr>
          <p:nvPr>
            <p:ph idx="1"/>
          </p:nvPr>
        </p:nvPicPr>
        <p:blipFill>
          <a:blip r:embed="rId2"/>
          <a:srcRect/>
          <a:stretch>
            <a:fillRect/>
          </a:stretch>
        </p:blipFill>
        <p:spPr bwMode="auto">
          <a:xfrm>
            <a:off x="1417929" y="1600200"/>
            <a:ext cx="6308141" cy="4525963"/>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25</a:t>
            </a:fld>
            <a:endParaRPr lang="en-US"/>
          </a:p>
        </p:txBody>
      </p:sp>
      <p:pic>
        <p:nvPicPr>
          <p:cNvPr id="226306" name="Picture 2"/>
          <p:cNvPicPr>
            <a:picLocks noGrp="1" noChangeAspect="1" noChangeArrowheads="1"/>
          </p:cNvPicPr>
          <p:nvPr>
            <p:ph idx="1"/>
          </p:nvPr>
        </p:nvPicPr>
        <p:blipFill>
          <a:blip r:embed="rId2"/>
          <a:srcRect/>
          <a:stretch>
            <a:fillRect/>
          </a:stretch>
        </p:blipFill>
        <p:spPr bwMode="auto">
          <a:xfrm>
            <a:off x="1362499" y="1600200"/>
            <a:ext cx="6419002" cy="4525963"/>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26</a:t>
            </a:fld>
            <a:endParaRPr lang="en-US"/>
          </a:p>
        </p:txBody>
      </p:sp>
      <p:pic>
        <p:nvPicPr>
          <p:cNvPr id="227330" name="Picture 2"/>
          <p:cNvPicPr>
            <a:picLocks noGrp="1" noChangeAspect="1" noChangeArrowheads="1"/>
          </p:cNvPicPr>
          <p:nvPr>
            <p:ph idx="1"/>
          </p:nvPr>
        </p:nvPicPr>
        <p:blipFill>
          <a:blip r:embed="rId2"/>
          <a:srcRect/>
          <a:stretch>
            <a:fillRect/>
          </a:stretch>
        </p:blipFill>
        <p:spPr bwMode="auto">
          <a:xfrm>
            <a:off x="1036091" y="1600200"/>
            <a:ext cx="7071817" cy="452596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27</a:t>
            </a:fld>
            <a:endParaRPr lang="en-US"/>
          </a:p>
        </p:txBody>
      </p:sp>
      <p:pic>
        <p:nvPicPr>
          <p:cNvPr id="228354" name="Picture 2"/>
          <p:cNvPicPr>
            <a:picLocks noGrp="1" noChangeAspect="1" noChangeArrowheads="1"/>
          </p:cNvPicPr>
          <p:nvPr>
            <p:ph idx="1"/>
          </p:nvPr>
        </p:nvPicPr>
        <p:blipFill>
          <a:blip r:embed="rId2"/>
          <a:srcRect/>
          <a:stretch>
            <a:fillRect/>
          </a:stretch>
        </p:blipFill>
        <p:spPr bwMode="auto">
          <a:xfrm>
            <a:off x="657325" y="1600200"/>
            <a:ext cx="7829349" cy="4525963"/>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28</a:t>
            </a:fld>
            <a:endParaRPr lang="en-US"/>
          </a:p>
        </p:txBody>
      </p:sp>
      <p:pic>
        <p:nvPicPr>
          <p:cNvPr id="229378" name="Picture 2"/>
          <p:cNvPicPr>
            <a:picLocks noGrp="1" noChangeAspect="1" noChangeArrowheads="1"/>
          </p:cNvPicPr>
          <p:nvPr>
            <p:ph idx="1"/>
          </p:nvPr>
        </p:nvPicPr>
        <p:blipFill>
          <a:blip r:embed="rId2"/>
          <a:srcRect/>
          <a:stretch>
            <a:fillRect/>
          </a:stretch>
        </p:blipFill>
        <p:spPr bwMode="auto">
          <a:xfrm>
            <a:off x="1334283" y="1600200"/>
            <a:ext cx="6475433" cy="4525963"/>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29</a:t>
            </a:fld>
            <a:endParaRPr lang="en-US"/>
          </a:p>
        </p:txBody>
      </p:sp>
      <p:pic>
        <p:nvPicPr>
          <p:cNvPr id="230402" name="Picture 2"/>
          <p:cNvPicPr>
            <a:picLocks noGrp="1" noChangeAspect="1" noChangeArrowheads="1"/>
          </p:cNvPicPr>
          <p:nvPr>
            <p:ph idx="1"/>
          </p:nvPr>
        </p:nvPicPr>
        <p:blipFill>
          <a:blip r:embed="rId2"/>
          <a:srcRect/>
          <a:stretch>
            <a:fillRect/>
          </a:stretch>
        </p:blipFill>
        <p:spPr bwMode="auto">
          <a:xfrm>
            <a:off x="1115697" y="1600200"/>
            <a:ext cx="6912605" cy="4525963"/>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IoT</a:t>
            </a:r>
            <a:r>
              <a:rPr lang="en-IN" dirty="0" smtClean="0"/>
              <a:t> Sensor </a:t>
            </a:r>
            <a:r>
              <a:rPr lang="en-IN" dirty="0" err="1" smtClean="0"/>
              <a:t>NodeMCU</a:t>
            </a:r>
            <a:r>
              <a:rPr lang="en-IN" dirty="0" smtClean="0"/>
              <a:t> Platform</a:t>
            </a:r>
            <a:endParaRPr lang="en-IN"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3</a:t>
            </a:fld>
            <a:endParaRPr lang="en-US"/>
          </a:p>
        </p:txBody>
      </p:sp>
      <p:pic>
        <p:nvPicPr>
          <p:cNvPr id="163842" name="Picture 2" descr="F:\1-YSRDATA\2_D_Drive_Embedded_PC\7_EmbeddedLAb20.com\Kits\Emtron_IoT_NODE-MCU\Emtron-IoT-Sensor-NodeMCU\2-Docs\IoT-NodeMCU.png"/>
          <p:cNvPicPr>
            <a:picLocks noGrp="1" noChangeAspect="1" noChangeArrowheads="1"/>
          </p:cNvPicPr>
          <p:nvPr>
            <p:ph idx="1"/>
          </p:nvPr>
        </p:nvPicPr>
        <p:blipFill>
          <a:blip r:embed="rId2" cstate="print"/>
          <a:srcRect/>
          <a:stretch>
            <a:fillRect/>
          </a:stretch>
        </p:blipFill>
        <p:spPr bwMode="auto">
          <a:xfrm>
            <a:off x="1109315" y="1600200"/>
            <a:ext cx="6925369" cy="4525963"/>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30</a:t>
            </a:fld>
            <a:endParaRPr lang="en-US"/>
          </a:p>
        </p:txBody>
      </p:sp>
      <p:pic>
        <p:nvPicPr>
          <p:cNvPr id="231426" name="Picture 2"/>
          <p:cNvPicPr>
            <a:picLocks noGrp="1" noChangeAspect="1" noChangeArrowheads="1"/>
          </p:cNvPicPr>
          <p:nvPr>
            <p:ph idx="1"/>
          </p:nvPr>
        </p:nvPicPr>
        <p:blipFill>
          <a:blip r:embed="rId2"/>
          <a:srcRect/>
          <a:stretch>
            <a:fillRect/>
          </a:stretch>
        </p:blipFill>
        <p:spPr bwMode="auto">
          <a:xfrm>
            <a:off x="712808" y="1600200"/>
            <a:ext cx="7718383" cy="4525963"/>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31</a:t>
            </a:fld>
            <a:endParaRPr lang="en-US"/>
          </a:p>
        </p:txBody>
      </p:sp>
      <p:pic>
        <p:nvPicPr>
          <p:cNvPr id="238594" name="Picture 2"/>
          <p:cNvPicPr>
            <a:picLocks noGrp="1" noChangeAspect="1" noChangeArrowheads="1"/>
          </p:cNvPicPr>
          <p:nvPr>
            <p:ph idx="1"/>
          </p:nvPr>
        </p:nvPicPr>
        <p:blipFill>
          <a:blip r:embed="rId2"/>
          <a:srcRect/>
          <a:stretch>
            <a:fillRect/>
          </a:stretch>
        </p:blipFill>
        <p:spPr bwMode="auto">
          <a:xfrm>
            <a:off x="523690" y="1600200"/>
            <a:ext cx="8096619" cy="4525963"/>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32</a:t>
            </a:fld>
            <a:endParaRPr lang="en-US"/>
          </a:p>
        </p:txBody>
      </p:sp>
      <p:pic>
        <p:nvPicPr>
          <p:cNvPr id="232450" name="Picture 2"/>
          <p:cNvPicPr>
            <a:picLocks noGrp="1" noChangeAspect="1" noChangeArrowheads="1"/>
          </p:cNvPicPr>
          <p:nvPr>
            <p:ph idx="1"/>
          </p:nvPr>
        </p:nvPicPr>
        <p:blipFill>
          <a:blip r:embed="rId2"/>
          <a:srcRect/>
          <a:stretch>
            <a:fillRect/>
          </a:stretch>
        </p:blipFill>
        <p:spPr bwMode="auto">
          <a:xfrm>
            <a:off x="1363068" y="1600200"/>
            <a:ext cx="6417864" cy="4525963"/>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33</a:t>
            </a:fld>
            <a:endParaRPr lang="en-US"/>
          </a:p>
        </p:txBody>
      </p:sp>
      <p:pic>
        <p:nvPicPr>
          <p:cNvPr id="233474" name="Picture 2"/>
          <p:cNvPicPr>
            <a:picLocks noGrp="1" noChangeAspect="1" noChangeArrowheads="1"/>
          </p:cNvPicPr>
          <p:nvPr>
            <p:ph idx="1"/>
          </p:nvPr>
        </p:nvPicPr>
        <p:blipFill>
          <a:blip r:embed="rId2"/>
          <a:srcRect/>
          <a:stretch>
            <a:fillRect/>
          </a:stretch>
        </p:blipFill>
        <p:spPr bwMode="auto">
          <a:xfrm>
            <a:off x="554413" y="1600200"/>
            <a:ext cx="8035173" cy="452596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34</a:t>
            </a:fld>
            <a:endParaRPr lang="en-US"/>
          </a:p>
        </p:txBody>
      </p:sp>
      <p:pic>
        <p:nvPicPr>
          <p:cNvPr id="234498" name="Picture 2"/>
          <p:cNvPicPr>
            <a:picLocks noGrp="1" noChangeAspect="1" noChangeArrowheads="1"/>
          </p:cNvPicPr>
          <p:nvPr>
            <p:ph idx="1"/>
          </p:nvPr>
        </p:nvPicPr>
        <p:blipFill>
          <a:blip r:embed="rId2"/>
          <a:srcRect/>
          <a:stretch>
            <a:fillRect/>
          </a:stretch>
        </p:blipFill>
        <p:spPr bwMode="auto">
          <a:xfrm>
            <a:off x="1471655" y="1600200"/>
            <a:ext cx="6200689" cy="4525963"/>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39762"/>
          </a:xfrm>
        </p:spPr>
        <p:txBody>
          <a:bodyPr>
            <a:normAutofit fontScale="90000"/>
          </a:bodyPr>
          <a:lstStyle/>
          <a:p>
            <a:pPr algn="l"/>
            <a:r>
              <a:rPr lang="en-US" sz="2000" dirty="0" err="1" smtClean="0">
                <a:solidFill>
                  <a:srgbClr val="00B050"/>
                </a:solidFill>
              </a:rPr>
              <a:t>NodeMCU</a:t>
            </a:r>
            <a:r>
              <a:rPr lang="en-US" sz="2000" dirty="0" smtClean="0">
                <a:solidFill>
                  <a:srgbClr val="00B050"/>
                </a:solidFill>
              </a:rPr>
              <a:t> Code Examples:</a:t>
            </a:r>
            <a:br>
              <a:rPr lang="en-US" sz="2000" dirty="0" smtClean="0">
                <a:solidFill>
                  <a:srgbClr val="00B050"/>
                </a:solidFill>
              </a:rPr>
            </a:br>
            <a:r>
              <a:rPr lang="en-US" b="1" dirty="0" smtClean="0">
                <a:solidFill>
                  <a:srgbClr val="00B050"/>
                </a:solidFill>
              </a:rPr>
              <a:t> </a:t>
            </a:r>
            <a:r>
              <a:rPr lang="en-US" b="1" dirty="0" smtClean="0">
                <a:solidFill>
                  <a:srgbClr val="00B050"/>
                </a:solidFill>
              </a:rPr>
              <a:t>Control GPIO</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a:bodyPr>
          <a:lstStyle/>
          <a:p>
            <a:pPr>
              <a:buNone/>
            </a:pPr>
            <a:r>
              <a:rPr lang="en-US" dirty="0" smtClean="0"/>
              <a:t>    </a:t>
            </a:r>
            <a:r>
              <a:rPr lang="en-US" dirty="0" err="1" smtClean="0"/>
              <a:t>ledPin</a:t>
            </a:r>
            <a:r>
              <a:rPr lang="en-US" dirty="0" smtClean="0"/>
              <a:t> </a:t>
            </a:r>
            <a:r>
              <a:rPr lang="en-US" dirty="0" smtClean="0"/>
              <a:t>= 1 </a:t>
            </a:r>
            <a:r>
              <a:rPr lang="en-US" dirty="0" err="1" smtClean="0"/>
              <a:t>swPin</a:t>
            </a:r>
            <a:r>
              <a:rPr lang="en-US" dirty="0" smtClean="0"/>
              <a:t> = 2 </a:t>
            </a:r>
            <a:r>
              <a:rPr lang="en-US" dirty="0" err="1" smtClean="0"/>
              <a:t>gpio.mode</a:t>
            </a:r>
            <a:r>
              <a:rPr lang="en-US" dirty="0" smtClean="0"/>
              <a:t>(</a:t>
            </a:r>
            <a:r>
              <a:rPr lang="en-US" dirty="0" err="1" smtClean="0"/>
              <a:t>ledPin,gpio.OUTPUT</a:t>
            </a:r>
            <a:r>
              <a:rPr lang="en-US" dirty="0" smtClean="0"/>
              <a:t>) </a:t>
            </a:r>
            <a:r>
              <a:rPr lang="en-US" dirty="0" err="1" smtClean="0"/>
              <a:t>gpio.write</a:t>
            </a:r>
            <a:r>
              <a:rPr lang="en-US" dirty="0" smtClean="0"/>
              <a:t>(</a:t>
            </a:r>
            <a:r>
              <a:rPr lang="en-US" dirty="0" err="1" smtClean="0"/>
              <a:t>ledPin,gpio.HIGH</a:t>
            </a:r>
            <a:r>
              <a:rPr lang="en-US" dirty="0" smtClean="0"/>
              <a:t>) </a:t>
            </a:r>
            <a:r>
              <a:rPr lang="en-US" dirty="0" err="1" smtClean="0"/>
              <a:t>gpio.mode</a:t>
            </a:r>
            <a:r>
              <a:rPr lang="en-US" dirty="0" smtClean="0"/>
              <a:t>(</a:t>
            </a:r>
            <a:r>
              <a:rPr lang="en-US" dirty="0" err="1" smtClean="0"/>
              <a:t>swPin,gpio.INPUT</a:t>
            </a:r>
            <a:r>
              <a:rPr lang="en-US" dirty="0" smtClean="0"/>
              <a:t>) print(</a:t>
            </a:r>
            <a:r>
              <a:rPr lang="en-US" dirty="0" err="1" smtClean="0"/>
              <a:t>gpio.read</a:t>
            </a:r>
            <a:r>
              <a:rPr lang="en-US" dirty="0" smtClean="0"/>
              <a:t>(</a:t>
            </a:r>
            <a:r>
              <a:rPr lang="en-US" dirty="0" err="1" smtClean="0"/>
              <a:t>swPin</a:t>
            </a:r>
            <a:r>
              <a:rPr lang="en-US" dirty="0" smtClean="0"/>
              <a:t>))</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39762"/>
          </a:xfrm>
        </p:spPr>
        <p:txBody>
          <a:bodyPr>
            <a:normAutofit fontScale="90000"/>
          </a:bodyPr>
          <a:lstStyle/>
          <a:p>
            <a:pPr algn="l"/>
            <a:r>
              <a:rPr lang="en-US" sz="2000" dirty="0" err="1" smtClean="0">
                <a:solidFill>
                  <a:srgbClr val="00B050"/>
                </a:solidFill>
              </a:rPr>
              <a:t>NodeMCU</a:t>
            </a:r>
            <a:r>
              <a:rPr lang="en-US" sz="2000" dirty="0" smtClean="0">
                <a:solidFill>
                  <a:srgbClr val="00B050"/>
                </a:solidFill>
              </a:rPr>
              <a:t> Code Examples:</a:t>
            </a:r>
            <a:r>
              <a:rPr lang="en-US" dirty="0" smtClean="0">
                <a:solidFill>
                  <a:srgbClr val="00B050"/>
                </a:solidFill>
              </a:rPr>
              <a:t/>
            </a:r>
            <a:br>
              <a:rPr lang="en-US" dirty="0" smtClean="0">
                <a:solidFill>
                  <a:srgbClr val="00B050"/>
                </a:solidFill>
              </a:rPr>
            </a:br>
            <a:r>
              <a:rPr lang="en-US" b="1" dirty="0" smtClean="0">
                <a:solidFill>
                  <a:srgbClr val="00B050"/>
                </a:solidFill>
              </a:rPr>
              <a:t>Connect to an AP</a:t>
            </a:r>
            <a:r>
              <a:rPr lang="en-US" b="1" dirty="0" smtClean="0"/>
              <a:t/>
            </a:r>
            <a:br>
              <a:rPr lang="en-US" b="1" dirty="0" smtClean="0"/>
            </a:br>
            <a:endParaRPr lang="en-US" dirty="0"/>
          </a:p>
        </p:txBody>
      </p:sp>
      <p:sp>
        <p:nvSpPr>
          <p:cNvPr id="3" name="Content Placeholder 2"/>
          <p:cNvSpPr>
            <a:spLocks noGrp="1"/>
          </p:cNvSpPr>
          <p:nvPr>
            <p:ph idx="1"/>
          </p:nvPr>
        </p:nvSpPr>
        <p:spPr>
          <a:xfrm>
            <a:off x="381000" y="1066800"/>
            <a:ext cx="8229600" cy="5791200"/>
          </a:xfrm>
        </p:spPr>
        <p:txBody>
          <a:bodyPr>
            <a:normAutofit fontScale="70000" lnSpcReduction="20000"/>
          </a:bodyPr>
          <a:lstStyle/>
          <a:p>
            <a:pPr>
              <a:buNone/>
            </a:pPr>
            <a:r>
              <a:rPr lang="en-US" dirty="0" smtClean="0"/>
              <a:t>print(</a:t>
            </a:r>
            <a:r>
              <a:rPr lang="en-US" dirty="0" err="1" smtClean="0"/>
              <a:t>wifi.sta.getip</a:t>
            </a:r>
            <a:r>
              <a:rPr lang="en-US" dirty="0" smtClean="0"/>
              <a:t>()) </a:t>
            </a:r>
            <a:endParaRPr lang="en-US" dirty="0" smtClean="0"/>
          </a:p>
          <a:p>
            <a:pPr>
              <a:buNone/>
            </a:pPr>
            <a:r>
              <a:rPr lang="en-US" dirty="0" smtClean="0"/>
              <a:t>--</a:t>
            </a:r>
            <a:r>
              <a:rPr lang="en-US" dirty="0" smtClean="0"/>
              <a:t>nil </a:t>
            </a:r>
            <a:endParaRPr lang="en-US" dirty="0" smtClean="0"/>
          </a:p>
          <a:p>
            <a:pPr>
              <a:buNone/>
            </a:pPr>
            <a:r>
              <a:rPr lang="en-US" dirty="0" err="1" smtClean="0"/>
              <a:t>wifi.setmode</a:t>
            </a:r>
            <a:r>
              <a:rPr lang="en-US" dirty="0" smtClean="0"/>
              <a:t>(</a:t>
            </a:r>
            <a:r>
              <a:rPr lang="en-US" dirty="0" err="1" smtClean="0"/>
              <a:t>wifi.STATION</a:t>
            </a:r>
            <a:r>
              <a:rPr lang="en-US" dirty="0" smtClean="0"/>
              <a:t>)</a:t>
            </a:r>
          </a:p>
          <a:p>
            <a:pPr>
              <a:buNone/>
            </a:pPr>
            <a:r>
              <a:rPr lang="en-US" dirty="0" err="1" smtClean="0"/>
              <a:t>wifi.sta.config</a:t>
            </a:r>
            <a:r>
              <a:rPr lang="en-US" dirty="0" smtClean="0"/>
              <a:t>{</a:t>
            </a:r>
            <a:r>
              <a:rPr lang="en-US" dirty="0" err="1" smtClean="0"/>
              <a:t>ssid</a:t>
            </a:r>
            <a:r>
              <a:rPr lang="en-US" dirty="0" smtClean="0"/>
              <a:t>="</a:t>
            </a:r>
            <a:r>
              <a:rPr lang="en-US" dirty="0" err="1" smtClean="0"/>
              <a:t>SSID",pwd</a:t>
            </a:r>
            <a:r>
              <a:rPr lang="en-US" dirty="0" smtClean="0"/>
              <a:t>="password"} </a:t>
            </a:r>
            <a:endParaRPr lang="en-US" dirty="0" smtClean="0"/>
          </a:p>
          <a:p>
            <a:pPr>
              <a:buNone/>
            </a:pPr>
            <a:r>
              <a:rPr lang="en-US" dirty="0" smtClean="0"/>
              <a:t>-- </a:t>
            </a:r>
            <a:r>
              <a:rPr lang="en-US" dirty="0" smtClean="0"/>
              <a:t>for older versions of the firmware </a:t>
            </a:r>
            <a:r>
              <a:rPr lang="en-US" dirty="0" err="1" smtClean="0"/>
              <a:t>wifi.sta.config</a:t>
            </a:r>
            <a:r>
              <a:rPr lang="en-US" dirty="0" smtClean="0"/>
              <a:t>("</a:t>
            </a:r>
            <a:r>
              <a:rPr lang="en-US" dirty="0" err="1" smtClean="0"/>
              <a:t>SSID","password</a:t>
            </a:r>
            <a:r>
              <a:rPr lang="en-US" dirty="0" smtClean="0"/>
              <a:t>") </a:t>
            </a:r>
            <a:endParaRPr lang="en-US" dirty="0" smtClean="0"/>
          </a:p>
          <a:p>
            <a:pPr>
              <a:buNone/>
            </a:pPr>
            <a:r>
              <a:rPr lang="en-US" dirty="0" smtClean="0"/>
              <a:t>-- </a:t>
            </a:r>
            <a:r>
              <a:rPr lang="en-US" dirty="0" err="1" smtClean="0"/>
              <a:t>wifi.sta.connect</a:t>
            </a:r>
            <a:r>
              <a:rPr lang="en-US" dirty="0" smtClean="0"/>
              <a:t>() not necessary because </a:t>
            </a:r>
            <a:r>
              <a:rPr lang="en-US" dirty="0" err="1" smtClean="0"/>
              <a:t>wifi.sta.config</a:t>
            </a:r>
            <a:r>
              <a:rPr lang="en-US" dirty="0" smtClean="0"/>
              <a:t> sets auto-connect = </a:t>
            </a:r>
            <a:r>
              <a:rPr lang="en-US" dirty="0" smtClean="0"/>
              <a:t>true</a:t>
            </a:r>
          </a:p>
          <a:p>
            <a:pPr>
              <a:buNone/>
            </a:pPr>
            <a:r>
              <a:rPr lang="en-US" dirty="0" err="1" smtClean="0"/>
              <a:t>tmr.create</a:t>
            </a:r>
            <a:r>
              <a:rPr lang="en-US" dirty="0" smtClean="0"/>
              <a:t>():alarm(1000, 1, function(</a:t>
            </a:r>
            <a:r>
              <a:rPr lang="en-US" dirty="0" err="1" smtClean="0"/>
              <a:t>cb_timer</a:t>
            </a:r>
            <a:r>
              <a:rPr lang="en-US" dirty="0" smtClean="0"/>
              <a:t>)</a:t>
            </a:r>
          </a:p>
          <a:p>
            <a:pPr>
              <a:buNone/>
            </a:pPr>
            <a:r>
              <a:rPr lang="en-US" dirty="0" smtClean="0"/>
              <a:t>if </a:t>
            </a:r>
            <a:r>
              <a:rPr lang="en-US" dirty="0" err="1" smtClean="0"/>
              <a:t>wifi.sta.getip</a:t>
            </a:r>
            <a:r>
              <a:rPr lang="en-US" dirty="0" smtClean="0"/>
              <a:t>() == nil then </a:t>
            </a:r>
            <a:endParaRPr lang="en-US" dirty="0" smtClean="0"/>
          </a:p>
          <a:p>
            <a:pPr>
              <a:buNone/>
            </a:pPr>
            <a:r>
              <a:rPr lang="en-US" dirty="0" smtClean="0"/>
              <a:t>print</a:t>
            </a:r>
            <a:r>
              <a:rPr lang="en-US" dirty="0" smtClean="0"/>
              <a:t>("Connecting...") </a:t>
            </a:r>
            <a:endParaRPr lang="en-US" dirty="0" smtClean="0"/>
          </a:p>
          <a:p>
            <a:pPr>
              <a:buNone/>
            </a:pPr>
            <a:r>
              <a:rPr lang="en-US" dirty="0" smtClean="0"/>
              <a:t>else </a:t>
            </a:r>
          </a:p>
          <a:p>
            <a:pPr>
              <a:buNone/>
            </a:pPr>
            <a:r>
              <a:rPr lang="en-US" dirty="0" err="1" smtClean="0"/>
              <a:t>cb_timer:unregister</a:t>
            </a:r>
            <a:r>
              <a:rPr lang="en-US" dirty="0" smtClean="0"/>
              <a:t>() </a:t>
            </a:r>
            <a:endParaRPr lang="en-US" dirty="0" smtClean="0"/>
          </a:p>
          <a:p>
            <a:pPr>
              <a:buNone/>
            </a:pPr>
            <a:r>
              <a:rPr lang="en-US" dirty="0" smtClean="0"/>
              <a:t>print</a:t>
            </a:r>
            <a:r>
              <a:rPr lang="en-US" dirty="0" smtClean="0"/>
              <a:t>("Connected, IP is "..</a:t>
            </a:r>
            <a:r>
              <a:rPr lang="en-US" dirty="0" err="1" smtClean="0"/>
              <a:t>wifi.sta.getip</a:t>
            </a:r>
            <a:r>
              <a:rPr lang="en-US" dirty="0" smtClean="0"/>
              <a:t>()) </a:t>
            </a:r>
            <a:endParaRPr lang="en-US" dirty="0" smtClean="0"/>
          </a:p>
          <a:p>
            <a:pPr>
              <a:buNone/>
            </a:pPr>
            <a:r>
              <a:rPr lang="en-US" dirty="0" smtClean="0"/>
              <a:t>end </a:t>
            </a:r>
          </a:p>
          <a:p>
            <a:pPr>
              <a:buNone/>
            </a:pPr>
            <a:r>
              <a:rPr lang="en-US" dirty="0" smtClean="0"/>
              <a:t>end</a:t>
            </a:r>
            <a:r>
              <a:rPr lang="en-US" dirty="0" smtClean="0"/>
              <a:t>)</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8229600" cy="639762"/>
          </a:xfrm>
        </p:spPr>
        <p:txBody>
          <a:bodyPr>
            <a:normAutofit fontScale="90000"/>
          </a:bodyPr>
          <a:lstStyle/>
          <a:p>
            <a:pPr algn="l"/>
            <a:r>
              <a:rPr lang="en-US" sz="2000" dirty="0" err="1" smtClean="0">
                <a:solidFill>
                  <a:srgbClr val="00B050"/>
                </a:solidFill>
              </a:rPr>
              <a:t>NodeMCU</a:t>
            </a:r>
            <a:r>
              <a:rPr lang="en-US" sz="2000" dirty="0" smtClean="0">
                <a:solidFill>
                  <a:srgbClr val="00B050"/>
                </a:solidFill>
              </a:rPr>
              <a:t> Code Examples:</a:t>
            </a:r>
            <a:br>
              <a:rPr lang="en-US" sz="2000" dirty="0" smtClean="0">
                <a:solidFill>
                  <a:srgbClr val="00B050"/>
                </a:solidFill>
              </a:rPr>
            </a:br>
            <a:r>
              <a:rPr lang="en-US" b="1" dirty="0" smtClean="0">
                <a:solidFill>
                  <a:srgbClr val="00B050"/>
                </a:solidFill>
              </a:rPr>
              <a:t> </a:t>
            </a:r>
            <a:r>
              <a:rPr lang="en-US" b="1" dirty="0" smtClean="0">
                <a:solidFill>
                  <a:srgbClr val="00B050"/>
                </a:solidFill>
              </a:rPr>
              <a:t>HTTP request</a:t>
            </a:r>
            <a:r>
              <a:rPr lang="en-US" b="1" dirty="0" smtClean="0"/>
              <a:t/>
            </a:r>
            <a:br>
              <a:rPr lang="en-US" b="1" dirty="0" smtClean="0"/>
            </a:br>
            <a:r>
              <a:rPr lang="en-US" b="1" dirty="0" smtClean="0"/>
              <a:t/>
            </a:r>
            <a:br>
              <a:rPr lang="en-US" b="1" dirty="0" smtClean="0"/>
            </a:br>
            <a:endParaRPr lang="en-US" dirty="0"/>
          </a:p>
        </p:txBody>
      </p:sp>
      <p:sp>
        <p:nvSpPr>
          <p:cNvPr id="3" name="Content Placeholder 2"/>
          <p:cNvSpPr>
            <a:spLocks noGrp="1"/>
          </p:cNvSpPr>
          <p:nvPr>
            <p:ph idx="1"/>
          </p:nvPr>
        </p:nvSpPr>
        <p:spPr>
          <a:xfrm>
            <a:off x="381000" y="1066800"/>
            <a:ext cx="8229600" cy="5791200"/>
          </a:xfrm>
        </p:spPr>
        <p:txBody>
          <a:bodyPr>
            <a:normAutofit fontScale="77500" lnSpcReduction="20000"/>
          </a:bodyPr>
          <a:lstStyle/>
          <a:p>
            <a:pPr>
              <a:buNone/>
            </a:pPr>
            <a:r>
              <a:rPr lang="en-US" dirty="0" smtClean="0"/>
              <a:t>-- A simple HTTP client </a:t>
            </a:r>
            <a:endParaRPr lang="en-US" dirty="0" smtClean="0"/>
          </a:p>
          <a:p>
            <a:pPr>
              <a:buNone/>
            </a:pPr>
            <a:r>
              <a:rPr lang="en-US" dirty="0" err="1" smtClean="0"/>
              <a:t>conn</a:t>
            </a:r>
            <a:r>
              <a:rPr lang="en-US" dirty="0" smtClean="0"/>
              <a:t> </a:t>
            </a:r>
            <a:r>
              <a:rPr lang="en-US" dirty="0" smtClean="0"/>
              <a:t>= </a:t>
            </a:r>
            <a:r>
              <a:rPr lang="en-US" dirty="0" err="1" smtClean="0"/>
              <a:t>net.createConnection</a:t>
            </a:r>
            <a:r>
              <a:rPr lang="en-US" dirty="0" smtClean="0"/>
              <a:t>(net.TCP, </a:t>
            </a:r>
            <a:r>
              <a:rPr lang="en-US" dirty="0" smtClean="0"/>
              <a:t>0)</a:t>
            </a:r>
          </a:p>
          <a:p>
            <a:pPr>
              <a:buNone/>
            </a:pPr>
            <a:r>
              <a:rPr lang="en-US" dirty="0" err="1" smtClean="0"/>
              <a:t>conn:on</a:t>
            </a:r>
            <a:r>
              <a:rPr lang="en-US" dirty="0" smtClean="0"/>
              <a:t>("receive", function(</a:t>
            </a:r>
            <a:r>
              <a:rPr lang="en-US" dirty="0" err="1" smtClean="0"/>
              <a:t>sck</a:t>
            </a:r>
            <a:r>
              <a:rPr lang="en-US" dirty="0" smtClean="0"/>
              <a:t>, payload) print(payload) end) </a:t>
            </a:r>
            <a:endParaRPr lang="en-US" dirty="0" smtClean="0"/>
          </a:p>
          <a:p>
            <a:pPr>
              <a:buNone/>
            </a:pPr>
            <a:r>
              <a:rPr lang="en-US" dirty="0" err="1" smtClean="0"/>
              <a:t>conn:on</a:t>
            </a:r>
            <a:r>
              <a:rPr lang="en-US" dirty="0" smtClean="0"/>
              <a:t>("connection", function(</a:t>
            </a:r>
            <a:r>
              <a:rPr lang="en-US" dirty="0" err="1" smtClean="0"/>
              <a:t>sck</a:t>
            </a:r>
            <a:r>
              <a:rPr lang="en-US" dirty="0" smtClean="0"/>
              <a:t>) </a:t>
            </a:r>
            <a:endParaRPr lang="en-US" dirty="0" smtClean="0"/>
          </a:p>
          <a:p>
            <a:pPr>
              <a:buNone/>
            </a:pPr>
            <a:r>
              <a:rPr lang="en-US" dirty="0" err="1" smtClean="0"/>
              <a:t>sck:send</a:t>
            </a:r>
            <a:r>
              <a:rPr lang="en-US" dirty="0" smtClean="0"/>
              <a:t>("GET / HTTP/1.1\r\</a:t>
            </a:r>
            <a:r>
              <a:rPr lang="en-US" dirty="0" err="1" smtClean="0"/>
              <a:t>nHost</a:t>
            </a:r>
            <a:r>
              <a:rPr lang="en-US" dirty="0" smtClean="0"/>
              <a:t>: nodemcu.com\r\n" .. "Connection: keep-alive\r\</a:t>
            </a:r>
            <a:r>
              <a:rPr lang="en-US" dirty="0" err="1" smtClean="0"/>
              <a:t>nAccept</a:t>
            </a:r>
            <a:r>
              <a:rPr lang="en-US" dirty="0" smtClean="0"/>
              <a:t>: */*\r\n\r\n") </a:t>
            </a:r>
            <a:r>
              <a:rPr lang="en-US" dirty="0" smtClean="0"/>
              <a:t>end)</a:t>
            </a:r>
          </a:p>
          <a:p>
            <a:pPr>
              <a:buNone/>
            </a:pPr>
            <a:r>
              <a:rPr lang="en-US" dirty="0" err="1" smtClean="0"/>
              <a:t>conn:connect</a:t>
            </a:r>
            <a:r>
              <a:rPr lang="en-US" dirty="0" smtClean="0"/>
              <a:t>(80</a:t>
            </a:r>
            <a:r>
              <a:rPr lang="en-US" dirty="0" smtClean="0"/>
              <a:t>, "nodemcu.com") </a:t>
            </a:r>
          </a:p>
          <a:p>
            <a:r>
              <a:rPr lang="en-US" dirty="0" smtClean="0">
                <a:solidFill>
                  <a:srgbClr val="FFC000"/>
                </a:solidFill>
              </a:rPr>
              <a:t>Doing something similar using the HTTP module:</a:t>
            </a:r>
          </a:p>
          <a:p>
            <a:pPr>
              <a:buNone/>
            </a:pPr>
            <a:r>
              <a:rPr lang="en-US" dirty="0" err="1" smtClean="0"/>
              <a:t>http.get</a:t>
            </a:r>
            <a:r>
              <a:rPr lang="en-US" dirty="0" smtClean="0"/>
              <a:t>("http://nodemcu.com", nil, function(code, data</a:t>
            </a:r>
            <a:r>
              <a:rPr lang="en-US" dirty="0" smtClean="0"/>
              <a:t>)</a:t>
            </a:r>
          </a:p>
          <a:p>
            <a:pPr>
              <a:buNone/>
            </a:pPr>
            <a:r>
              <a:rPr lang="en-US" dirty="0" smtClean="0"/>
              <a:t>if </a:t>
            </a:r>
            <a:r>
              <a:rPr lang="en-US" dirty="0" smtClean="0"/>
              <a:t>(code &lt; 0) then </a:t>
            </a:r>
            <a:endParaRPr lang="en-US" dirty="0" smtClean="0"/>
          </a:p>
          <a:p>
            <a:pPr>
              <a:buNone/>
            </a:pPr>
            <a:r>
              <a:rPr lang="en-US" dirty="0" smtClean="0"/>
              <a:t>print</a:t>
            </a:r>
            <a:r>
              <a:rPr lang="en-US" dirty="0" smtClean="0"/>
              <a:t>("HTTP request failed") </a:t>
            </a:r>
            <a:endParaRPr lang="en-US" dirty="0" smtClean="0"/>
          </a:p>
          <a:p>
            <a:pPr>
              <a:buNone/>
            </a:pPr>
            <a:r>
              <a:rPr lang="en-US" dirty="0" smtClean="0"/>
              <a:t>Else</a:t>
            </a:r>
          </a:p>
          <a:p>
            <a:pPr>
              <a:buNone/>
            </a:pPr>
            <a:r>
              <a:rPr lang="en-US" dirty="0" smtClean="0"/>
              <a:t>print(code</a:t>
            </a:r>
            <a:r>
              <a:rPr lang="en-US" dirty="0" smtClean="0"/>
              <a:t>, data) end </a:t>
            </a:r>
            <a:endParaRPr lang="en-US" dirty="0" smtClean="0"/>
          </a:p>
          <a:p>
            <a:pPr>
              <a:buNone/>
            </a:pPr>
            <a:r>
              <a:rPr lang="en-US" dirty="0" smtClean="0"/>
              <a:t>end</a:t>
            </a:r>
            <a:r>
              <a:rPr lang="en-US" dirty="0" smtClean="0"/>
              <a:t>)</a:t>
            </a:r>
          </a:p>
          <a:p>
            <a:endParaRPr lang="en-US" dirty="0"/>
          </a:p>
        </p:txBody>
      </p:sp>
      <p:sp>
        <p:nvSpPr>
          <p:cNvPr id="5" name="Slide Number Placeholder 4"/>
          <p:cNvSpPr>
            <a:spLocks noGrp="1"/>
          </p:cNvSpPr>
          <p:nvPr>
            <p:ph type="sldNum" sz="quarter" idx="12"/>
          </p:nvPr>
        </p:nvSpPr>
        <p:spPr/>
        <p:txBody>
          <a:bodyPr/>
          <a:lstStyle/>
          <a:p>
            <a:fld id="{0AEB767D-BA1E-4A37-8863-5AD5DCBCDDEE}"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8229600" cy="639762"/>
          </a:xfrm>
        </p:spPr>
        <p:txBody>
          <a:bodyPr>
            <a:normAutofit fontScale="90000"/>
          </a:bodyPr>
          <a:lstStyle/>
          <a:p>
            <a:pPr algn="l"/>
            <a:r>
              <a:rPr lang="en-US" sz="2000" dirty="0" err="1" smtClean="0">
                <a:solidFill>
                  <a:srgbClr val="00B050"/>
                </a:solidFill>
              </a:rPr>
              <a:t>NodeMCU</a:t>
            </a:r>
            <a:r>
              <a:rPr lang="en-US" sz="2000" dirty="0" smtClean="0">
                <a:solidFill>
                  <a:srgbClr val="00B050"/>
                </a:solidFill>
              </a:rPr>
              <a:t> Code Examples:</a:t>
            </a:r>
            <a:br>
              <a:rPr lang="en-US" sz="2000" dirty="0" smtClean="0">
                <a:solidFill>
                  <a:srgbClr val="00B050"/>
                </a:solidFill>
              </a:rPr>
            </a:br>
            <a:r>
              <a:rPr lang="en-US" b="1" dirty="0" smtClean="0">
                <a:solidFill>
                  <a:srgbClr val="00B050"/>
                </a:solidFill>
              </a:rPr>
              <a:t>HTTP server</a:t>
            </a:r>
            <a:r>
              <a:rPr lang="en-US" b="1" dirty="0" smtClean="0"/>
              <a:t/>
            </a:r>
            <a:br>
              <a:rPr lang="en-US" b="1" dirty="0" smtClean="0"/>
            </a:br>
            <a:r>
              <a:rPr lang="en-US" b="1" dirty="0" smtClean="0"/>
              <a:t/>
            </a:r>
            <a:br>
              <a:rPr lang="en-US" b="1" dirty="0" smtClean="0"/>
            </a:br>
            <a:r>
              <a:rPr lang="en-US" b="1" dirty="0" smtClean="0"/>
              <a:t/>
            </a:r>
            <a:br>
              <a:rPr lang="en-US" b="1" dirty="0" smtClean="0"/>
            </a:b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 a simple HTTP server </a:t>
            </a:r>
            <a:endParaRPr lang="en-US" dirty="0" smtClean="0"/>
          </a:p>
          <a:p>
            <a:pPr>
              <a:buNone/>
            </a:pPr>
            <a:r>
              <a:rPr lang="en-US" dirty="0" err="1" smtClean="0"/>
              <a:t>srv</a:t>
            </a:r>
            <a:r>
              <a:rPr lang="en-US" dirty="0" smtClean="0"/>
              <a:t> </a:t>
            </a:r>
            <a:r>
              <a:rPr lang="en-US" dirty="0" smtClean="0"/>
              <a:t>= </a:t>
            </a:r>
            <a:r>
              <a:rPr lang="en-US" dirty="0" err="1" smtClean="0"/>
              <a:t>net.createServer</a:t>
            </a:r>
            <a:r>
              <a:rPr lang="en-US" dirty="0" smtClean="0"/>
              <a:t>(net.TCP) </a:t>
            </a:r>
            <a:endParaRPr lang="en-US" dirty="0" smtClean="0"/>
          </a:p>
          <a:p>
            <a:pPr>
              <a:buNone/>
            </a:pPr>
            <a:r>
              <a:rPr lang="en-US" dirty="0" err="1" smtClean="0"/>
              <a:t>srv:listen</a:t>
            </a:r>
            <a:r>
              <a:rPr lang="en-US" dirty="0" smtClean="0"/>
              <a:t>(80</a:t>
            </a:r>
            <a:r>
              <a:rPr lang="en-US" dirty="0" smtClean="0"/>
              <a:t>, function(</a:t>
            </a:r>
            <a:r>
              <a:rPr lang="en-US" dirty="0" err="1" smtClean="0"/>
              <a:t>conn</a:t>
            </a:r>
            <a:r>
              <a:rPr lang="en-US" dirty="0" smtClean="0"/>
              <a:t>) </a:t>
            </a:r>
            <a:endParaRPr lang="en-US" dirty="0" smtClean="0"/>
          </a:p>
          <a:p>
            <a:pPr>
              <a:buNone/>
            </a:pPr>
            <a:r>
              <a:rPr lang="en-US" dirty="0" err="1" smtClean="0"/>
              <a:t>conn:on</a:t>
            </a:r>
            <a:r>
              <a:rPr lang="en-US" dirty="0" smtClean="0"/>
              <a:t>("receive", function(</a:t>
            </a:r>
            <a:r>
              <a:rPr lang="en-US" dirty="0" err="1" smtClean="0"/>
              <a:t>sck</a:t>
            </a:r>
            <a:r>
              <a:rPr lang="en-US" dirty="0" smtClean="0"/>
              <a:t>, payload) print(payload) </a:t>
            </a:r>
            <a:endParaRPr lang="en-US" dirty="0" smtClean="0"/>
          </a:p>
          <a:p>
            <a:pPr>
              <a:buNone/>
            </a:pPr>
            <a:r>
              <a:rPr lang="en-US" dirty="0" err="1" smtClean="0"/>
              <a:t>sck:send</a:t>
            </a:r>
            <a:r>
              <a:rPr lang="en-US" dirty="0" smtClean="0"/>
              <a:t>("HTTP/1.0 200 OK\r\</a:t>
            </a:r>
            <a:r>
              <a:rPr lang="en-US" dirty="0" err="1" smtClean="0"/>
              <a:t>nContent</a:t>
            </a:r>
            <a:r>
              <a:rPr lang="en-US" dirty="0" smtClean="0"/>
              <a:t>-Type: text/html\r\n\r\n&lt;h1&gt; Hello, </a:t>
            </a:r>
            <a:r>
              <a:rPr lang="en-US" dirty="0" err="1" smtClean="0"/>
              <a:t>NodeMCU</a:t>
            </a:r>
            <a:r>
              <a:rPr lang="en-US" dirty="0" smtClean="0"/>
              <a:t>.&lt;/h1&gt;") end) </a:t>
            </a:r>
            <a:endParaRPr lang="en-US" dirty="0" smtClean="0"/>
          </a:p>
          <a:p>
            <a:pPr>
              <a:buNone/>
            </a:pPr>
            <a:r>
              <a:rPr lang="en-US" dirty="0" err="1" smtClean="0"/>
              <a:t>conn:on</a:t>
            </a:r>
            <a:r>
              <a:rPr lang="en-US" dirty="0" smtClean="0"/>
              <a:t>("sent", function(</a:t>
            </a:r>
            <a:r>
              <a:rPr lang="en-US" dirty="0" err="1" smtClean="0"/>
              <a:t>sck</a:t>
            </a:r>
            <a:r>
              <a:rPr lang="en-US" dirty="0" smtClean="0"/>
              <a:t>) </a:t>
            </a:r>
            <a:r>
              <a:rPr lang="en-US" dirty="0" err="1" smtClean="0"/>
              <a:t>sck:close</a:t>
            </a:r>
            <a:r>
              <a:rPr lang="en-US" dirty="0" smtClean="0"/>
              <a:t>() end) end)</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71600"/>
            <a:ext cx="8229600" cy="639762"/>
          </a:xfrm>
        </p:spPr>
        <p:txBody>
          <a:bodyPr>
            <a:normAutofit fontScale="90000"/>
          </a:bodyPr>
          <a:lstStyle/>
          <a:p>
            <a:pPr algn="l"/>
            <a:r>
              <a:rPr lang="en-US" sz="2000" dirty="0" err="1" smtClean="0">
                <a:solidFill>
                  <a:srgbClr val="00B050"/>
                </a:solidFill>
              </a:rPr>
              <a:t>NodeMCU</a:t>
            </a:r>
            <a:r>
              <a:rPr lang="en-US" sz="2000" dirty="0" smtClean="0">
                <a:solidFill>
                  <a:srgbClr val="00B050"/>
                </a:solidFill>
              </a:rPr>
              <a:t> Code Examples:</a:t>
            </a:r>
            <a:r>
              <a:rPr lang="en-US" dirty="0" smtClean="0">
                <a:solidFill>
                  <a:srgbClr val="00B050"/>
                </a:solidFill>
              </a:rPr>
              <a:t/>
            </a:r>
            <a:br>
              <a:rPr lang="en-US" dirty="0" smtClean="0">
                <a:solidFill>
                  <a:srgbClr val="00B050"/>
                </a:solidFill>
              </a:rPr>
            </a:br>
            <a:r>
              <a:rPr lang="en-US" b="1" dirty="0" smtClean="0">
                <a:solidFill>
                  <a:srgbClr val="00B050"/>
                </a:solidFill>
              </a:rPr>
              <a:t>Connect to MQTT Broker</a:t>
            </a:r>
            <a:br>
              <a:rPr lang="en-US" b="1" dirty="0" smtClean="0">
                <a:solidFill>
                  <a:srgbClr val="00B050"/>
                </a:solidFill>
              </a:rPr>
            </a:br>
            <a:r>
              <a:rPr lang="en-US" b="1" dirty="0" smtClean="0"/>
              <a:t/>
            </a:r>
            <a:br>
              <a:rPr lang="en-US" b="1" dirty="0" smtClean="0"/>
            </a:br>
            <a:r>
              <a:rPr lang="en-US" b="1" dirty="0" smtClean="0"/>
              <a:t/>
            </a:r>
            <a:br>
              <a:rPr lang="en-US" b="1" dirty="0" smtClean="0"/>
            </a:br>
            <a:r>
              <a:rPr lang="en-US" b="1" dirty="0" smtClean="0"/>
              <a:t/>
            </a:r>
            <a:br>
              <a:rPr lang="en-US" b="1" dirty="0" smtClean="0"/>
            </a:br>
            <a:endParaRPr lang="en-US" dirty="0"/>
          </a:p>
        </p:txBody>
      </p:sp>
      <p:sp>
        <p:nvSpPr>
          <p:cNvPr id="3" name="Content Placeholder 2"/>
          <p:cNvSpPr>
            <a:spLocks noGrp="1"/>
          </p:cNvSpPr>
          <p:nvPr>
            <p:ph idx="1"/>
          </p:nvPr>
        </p:nvSpPr>
        <p:spPr>
          <a:xfrm>
            <a:off x="0" y="914400"/>
            <a:ext cx="9144000" cy="5943600"/>
          </a:xfrm>
        </p:spPr>
        <p:txBody>
          <a:bodyPr>
            <a:normAutofit fontScale="47500" lnSpcReduction="20000"/>
          </a:bodyPr>
          <a:lstStyle/>
          <a:p>
            <a:pPr>
              <a:buNone/>
            </a:pPr>
            <a:r>
              <a:rPr lang="en-US" dirty="0" smtClean="0"/>
              <a:t>-- init </a:t>
            </a:r>
            <a:r>
              <a:rPr lang="en-US" dirty="0" err="1" smtClean="0"/>
              <a:t>mqtt</a:t>
            </a:r>
            <a:r>
              <a:rPr lang="en-US" dirty="0" smtClean="0"/>
              <a:t> client with </a:t>
            </a:r>
            <a:r>
              <a:rPr lang="en-US" dirty="0" err="1" smtClean="0"/>
              <a:t>keepalive</a:t>
            </a:r>
            <a:r>
              <a:rPr lang="en-US" dirty="0" smtClean="0"/>
              <a:t> timer 120sec </a:t>
            </a:r>
            <a:endParaRPr lang="en-US" dirty="0" smtClean="0"/>
          </a:p>
          <a:p>
            <a:pPr>
              <a:buNone/>
            </a:pPr>
            <a:r>
              <a:rPr lang="en-US" dirty="0" smtClean="0"/>
              <a:t>m </a:t>
            </a:r>
            <a:r>
              <a:rPr lang="en-US" dirty="0" smtClean="0"/>
              <a:t>= </a:t>
            </a:r>
            <a:r>
              <a:rPr lang="en-US" dirty="0" err="1" smtClean="0"/>
              <a:t>mqtt.Client</a:t>
            </a:r>
            <a:r>
              <a:rPr lang="en-US" dirty="0" smtClean="0"/>
              <a:t>("</a:t>
            </a:r>
            <a:r>
              <a:rPr lang="en-US" dirty="0" err="1" smtClean="0"/>
              <a:t>clientid</a:t>
            </a:r>
            <a:r>
              <a:rPr lang="en-US" dirty="0" smtClean="0"/>
              <a:t>", 120, "user", "password") </a:t>
            </a:r>
            <a:endParaRPr lang="en-US" dirty="0" smtClean="0"/>
          </a:p>
          <a:p>
            <a:pPr>
              <a:buNone/>
            </a:pPr>
            <a:r>
              <a:rPr lang="en-US" dirty="0" smtClean="0"/>
              <a:t>-- </a:t>
            </a:r>
            <a:r>
              <a:rPr lang="en-US" dirty="0" smtClean="0"/>
              <a:t>setup Last Will and Testament (optional) </a:t>
            </a:r>
            <a:endParaRPr lang="en-US" dirty="0" smtClean="0"/>
          </a:p>
          <a:p>
            <a:pPr>
              <a:buNone/>
            </a:pPr>
            <a:r>
              <a:rPr lang="en-US" dirty="0" smtClean="0"/>
              <a:t>-- </a:t>
            </a:r>
            <a:r>
              <a:rPr lang="en-US" dirty="0" smtClean="0"/>
              <a:t>Broker will publish a message with </a:t>
            </a:r>
            <a:r>
              <a:rPr lang="en-US" dirty="0" err="1" smtClean="0"/>
              <a:t>qos</a:t>
            </a:r>
            <a:r>
              <a:rPr lang="en-US" dirty="0" smtClean="0"/>
              <a:t> = 0, retain = 0, data = "offline" </a:t>
            </a:r>
            <a:endParaRPr lang="en-US" dirty="0" smtClean="0"/>
          </a:p>
          <a:p>
            <a:pPr>
              <a:buNone/>
            </a:pPr>
            <a:r>
              <a:rPr lang="en-US" dirty="0" smtClean="0"/>
              <a:t>-- </a:t>
            </a:r>
            <a:r>
              <a:rPr lang="en-US" dirty="0" smtClean="0"/>
              <a:t>to topic "/</a:t>
            </a:r>
            <a:r>
              <a:rPr lang="en-US" dirty="0" err="1" smtClean="0"/>
              <a:t>lwt</a:t>
            </a:r>
            <a:r>
              <a:rPr lang="en-US" dirty="0" smtClean="0"/>
              <a:t>" if client don't send </a:t>
            </a:r>
            <a:r>
              <a:rPr lang="en-US" dirty="0" err="1" smtClean="0"/>
              <a:t>keepalive</a:t>
            </a:r>
            <a:r>
              <a:rPr lang="en-US" dirty="0" smtClean="0"/>
              <a:t> packet </a:t>
            </a:r>
            <a:endParaRPr lang="en-US" dirty="0" smtClean="0"/>
          </a:p>
          <a:p>
            <a:pPr>
              <a:buNone/>
            </a:pPr>
            <a:r>
              <a:rPr lang="en-US" dirty="0" smtClean="0"/>
              <a:t>m:lwt</a:t>
            </a:r>
            <a:r>
              <a:rPr lang="en-US" dirty="0" smtClean="0"/>
              <a:t>("/</a:t>
            </a:r>
            <a:r>
              <a:rPr lang="en-US" dirty="0" err="1" smtClean="0"/>
              <a:t>lwt</a:t>
            </a:r>
            <a:r>
              <a:rPr lang="en-US" dirty="0" smtClean="0"/>
              <a:t>", "offline", 0, 0) </a:t>
            </a:r>
            <a:endParaRPr lang="en-US" dirty="0" smtClean="0"/>
          </a:p>
          <a:p>
            <a:pPr>
              <a:buNone/>
            </a:pPr>
            <a:r>
              <a:rPr lang="en-US" dirty="0" smtClean="0"/>
              <a:t>m:on</a:t>
            </a:r>
            <a:r>
              <a:rPr lang="en-US" dirty="0" smtClean="0"/>
              <a:t>("connect", function(con) print ("connected") end) </a:t>
            </a:r>
            <a:endParaRPr lang="en-US" dirty="0" smtClean="0"/>
          </a:p>
          <a:p>
            <a:pPr>
              <a:buNone/>
            </a:pPr>
            <a:r>
              <a:rPr lang="en-US" dirty="0" smtClean="0"/>
              <a:t>m:on</a:t>
            </a:r>
            <a:r>
              <a:rPr lang="en-US" dirty="0" smtClean="0"/>
              <a:t>("offline", function(con) print ("offline") end) </a:t>
            </a:r>
            <a:endParaRPr lang="en-US" dirty="0" smtClean="0"/>
          </a:p>
          <a:p>
            <a:pPr>
              <a:buNone/>
            </a:pPr>
            <a:r>
              <a:rPr lang="en-US" dirty="0" smtClean="0"/>
              <a:t>-- </a:t>
            </a:r>
            <a:r>
              <a:rPr lang="en-US" dirty="0" smtClean="0"/>
              <a:t>on publish message receive event </a:t>
            </a:r>
            <a:endParaRPr lang="en-US" dirty="0" smtClean="0"/>
          </a:p>
          <a:p>
            <a:pPr>
              <a:buNone/>
            </a:pPr>
            <a:r>
              <a:rPr lang="en-US" dirty="0" smtClean="0"/>
              <a:t>m:on</a:t>
            </a:r>
            <a:r>
              <a:rPr lang="en-US" dirty="0" smtClean="0"/>
              <a:t>("message", function(</a:t>
            </a:r>
            <a:r>
              <a:rPr lang="en-US" dirty="0" err="1" smtClean="0"/>
              <a:t>conn</a:t>
            </a:r>
            <a:r>
              <a:rPr lang="en-US" dirty="0" smtClean="0"/>
              <a:t>, topic, data) </a:t>
            </a:r>
            <a:endParaRPr lang="en-US" dirty="0" smtClean="0"/>
          </a:p>
          <a:p>
            <a:pPr>
              <a:buNone/>
            </a:pPr>
            <a:r>
              <a:rPr lang="en-US" dirty="0" smtClean="0"/>
              <a:t>print(topic </a:t>
            </a:r>
            <a:r>
              <a:rPr lang="en-US" dirty="0" smtClean="0"/>
              <a:t>.. ":" ) </a:t>
            </a:r>
            <a:endParaRPr lang="en-US" dirty="0" smtClean="0"/>
          </a:p>
          <a:p>
            <a:pPr>
              <a:buNone/>
            </a:pPr>
            <a:r>
              <a:rPr lang="en-US" dirty="0" smtClean="0"/>
              <a:t>if </a:t>
            </a:r>
            <a:r>
              <a:rPr lang="en-US" dirty="0" smtClean="0"/>
              <a:t>data ~= nil then </a:t>
            </a:r>
            <a:endParaRPr lang="en-US" dirty="0" smtClean="0"/>
          </a:p>
          <a:p>
            <a:pPr>
              <a:buNone/>
            </a:pPr>
            <a:r>
              <a:rPr lang="en-US" dirty="0" smtClean="0"/>
              <a:t>print(data</a:t>
            </a:r>
            <a:r>
              <a:rPr lang="en-US" dirty="0" smtClean="0"/>
              <a:t>) </a:t>
            </a:r>
            <a:endParaRPr lang="en-US" dirty="0" smtClean="0"/>
          </a:p>
          <a:p>
            <a:pPr>
              <a:buNone/>
            </a:pPr>
            <a:r>
              <a:rPr lang="en-US" dirty="0" smtClean="0"/>
              <a:t>end </a:t>
            </a:r>
            <a:r>
              <a:rPr lang="en-US" dirty="0" err="1" smtClean="0"/>
              <a:t>end</a:t>
            </a:r>
            <a:r>
              <a:rPr lang="en-US" dirty="0" smtClean="0"/>
              <a:t>) </a:t>
            </a:r>
            <a:endParaRPr lang="en-US" dirty="0" smtClean="0"/>
          </a:p>
          <a:p>
            <a:pPr>
              <a:buNone/>
            </a:pPr>
            <a:r>
              <a:rPr lang="en-US" dirty="0" smtClean="0"/>
              <a:t>-- </a:t>
            </a:r>
            <a:r>
              <a:rPr lang="en-US" dirty="0" smtClean="0"/>
              <a:t>for secure: m:connect("192.168.11.118", 1880, 1) </a:t>
            </a:r>
            <a:endParaRPr lang="en-US" dirty="0" smtClean="0"/>
          </a:p>
          <a:p>
            <a:pPr>
              <a:buNone/>
            </a:pPr>
            <a:r>
              <a:rPr lang="en-US" dirty="0" smtClean="0"/>
              <a:t>m:connect</a:t>
            </a:r>
            <a:r>
              <a:rPr lang="en-US" dirty="0" smtClean="0"/>
              <a:t>("192.168.11.118", 1880, 0, function(</a:t>
            </a:r>
            <a:r>
              <a:rPr lang="en-US" dirty="0" err="1" smtClean="0"/>
              <a:t>conn</a:t>
            </a:r>
            <a:r>
              <a:rPr lang="en-US" dirty="0" smtClean="0"/>
              <a:t>) print("connected") end) </a:t>
            </a:r>
            <a:endParaRPr lang="en-US" dirty="0" smtClean="0"/>
          </a:p>
          <a:p>
            <a:pPr>
              <a:buNone/>
            </a:pPr>
            <a:r>
              <a:rPr lang="en-US" dirty="0" smtClean="0"/>
              <a:t>-- </a:t>
            </a:r>
            <a:r>
              <a:rPr lang="en-US" dirty="0" smtClean="0"/>
              <a:t>subscribe topic with </a:t>
            </a:r>
            <a:r>
              <a:rPr lang="en-US" dirty="0" err="1" smtClean="0"/>
              <a:t>qos</a:t>
            </a:r>
            <a:r>
              <a:rPr lang="en-US" dirty="0" smtClean="0"/>
              <a:t> = 0 m:subscribe("/topic",0, function(</a:t>
            </a:r>
            <a:r>
              <a:rPr lang="en-US" dirty="0" err="1" smtClean="0"/>
              <a:t>conn</a:t>
            </a:r>
            <a:r>
              <a:rPr lang="en-US" dirty="0" smtClean="0"/>
              <a:t>) print("subscribe success") end) </a:t>
            </a:r>
            <a:endParaRPr lang="en-US" dirty="0" smtClean="0"/>
          </a:p>
          <a:p>
            <a:pPr>
              <a:buNone/>
            </a:pPr>
            <a:r>
              <a:rPr lang="en-US" dirty="0" smtClean="0"/>
              <a:t>-- </a:t>
            </a:r>
            <a:r>
              <a:rPr lang="en-US" dirty="0" smtClean="0"/>
              <a:t>or subscribe multiple topic (topic/0, </a:t>
            </a:r>
            <a:r>
              <a:rPr lang="en-US" dirty="0" err="1" smtClean="0"/>
              <a:t>qos</a:t>
            </a:r>
            <a:r>
              <a:rPr lang="en-US" dirty="0" smtClean="0"/>
              <a:t> = 0; topic/1, </a:t>
            </a:r>
            <a:r>
              <a:rPr lang="en-US" dirty="0" err="1" smtClean="0"/>
              <a:t>qos</a:t>
            </a:r>
            <a:r>
              <a:rPr lang="en-US" dirty="0" smtClean="0"/>
              <a:t> = 1; topic2 , </a:t>
            </a:r>
            <a:r>
              <a:rPr lang="en-US" dirty="0" err="1" smtClean="0"/>
              <a:t>qos</a:t>
            </a:r>
            <a:r>
              <a:rPr lang="en-US" dirty="0" smtClean="0"/>
              <a:t> = 2</a:t>
            </a:r>
            <a:r>
              <a:rPr lang="en-US" dirty="0" smtClean="0"/>
              <a:t>)</a:t>
            </a:r>
          </a:p>
          <a:p>
            <a:pPr>
              <a:buNone/>
            </a:pPr>
            <a:r>
              <a:rPr lang="en-US" dirty="0" smtClean="0"/>
              <a:t>-- </a:t>
            </a:r>
            <a:r>
              <a:rPr lang="en-US" dirty="0" smtClean="0"/>
              <a:t>m:subscribe({["topic/0"]=0,["topic/1"]=1,topic2=2}, function(</a:t>
            </a:r>
            <a:r>
              <a:rPr lang="en-US" dirty="0" err="1" smtClean="0"/>
              <a:t>conn</a:t>
            </a:r>
            <a:r>
              <a:rPr lang="en-US" dirty="0" smtClean="0"/>
              <a:t>) print("subscribe success") end) </a:t>
            </a:r>
            <a:endParaRPr lang="en-US" dirty="0" smtClean="0"/>
          </a:p>
          <a:p>
            <a:pPr>
              <a:buNone/>
            </a:pPr>
            <a:r>
              <a:rPr lang="en-US" dirty="0" smtClean="0"/>
              <a:t>-- </a:t>
            </a:r>
            <a:r>
              <a:rPr lang="en-US" dirty="0" smtClean="0"/>
              <a:t>publish a message with data = hello, </a:t>
            </a:r>
            <a:r>
              <a:rPr lang="en-US" dirty="0" err="1" smtClean="0"/>
              <a:t>QoS</a:t>
            </a:r>
            <a:r>
              <a:rPr lang="en-US" dirty="0" smtClean="0"/>
              <a:t> = 0, retain = </a:t>
            </a:r>
            <a:r>
              <a:rPr lang="en-US" dirty="0" smtClean="0"/>
              <a:t>0</a:t>
            </a:r>
          </a:p>
          <a:p>
            <a:pPr>
              <a:buNone/>
            </a:pPr>
            <a:r>
              <a:rPr lang="en-US" dirty="0" smtClean="0"/>
              <a:t> </a:t>
            </a:r>
            <a:r>
              <a:rPr lang="en-US" dirty="0" smtClean="0"/>
              <a:t>m:publish("/topic","hello",0,0, function(</a:t>
            </a:r>
            <a:r>
              <a:rPr lang="en-US" dirty="0" err="1" smtClean="0"/>
              <a:t>conn</a:t>
            </a:r>
            <a:r>
              <a:rPr lang="en-US" dirty="0" smtClean="0"/>
              <a:t>) print("sent") end) </a:t>
            </a:r>
            <a:endParaRPr lang="en-US" dirty="0" smtClean="0"/>
          </a:p>
          <a:p>
            <a:pPr>
              <a:buNone/>
            </a:pPr>
            <a:r>
              <a:rPr lang="en-US" dirty="0" smtClean="0"/>
              <a:t>m:close</a:t>
            </a:r>
            <a:r>
              <a:rPr lang="en-US" dirty="0" smtClean="0"/>
              <a:t>(); </a:t>
            </a:r>
            <a:endParaRPr lang="en-US" dirty="0" smtClean="0"/>
          </a:p>
          <a:p>
            <a:pPr>
              <a:buNone/>
            </a:pPr>
            <a:r>
              <a:rPr lang="en-US" dirty="0" smtClean="0"/>
              <a:t>-- </a:t>
            </a:r>
            <a:r>
              <a:rPr lang="en-US" dirty="0" smtClean="0"/>
              <a:t>you can call m:connect again</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1" dirty="0" err="1" smtClean="0"/>
              <a:t>IoT</a:t>
            </a:r>
            <a:r>
              <a:rPr lang="en-US" sz="3100" b="1" dirty="0" smtClean="0"/>
              <a:t> Patterns: Real-time Clients</a:t>
            </a:r>
            <a:r>
              <a:rPr lang="en-US" b="1" dirty="0" smtClean="0"/>
              <a:t/>
            </a:r>
            <a:br>
              <a:rPr lang="en-US" b="1" dirty="0" smtClean="0"/>
            </a:br>
            <a:r>
              <a:rPr lang="en-US" sz="2700" dirty="0" smtClean="0"/>
              <a:t>Ex:</a:t>
            </a:r>
            <a:r>
              <a:rPr lang="en-US" sz="2700" b="1" dirty="0" smtClean="0"/>
              <a:t> </a:t>
            </a:r>
            <a:r>
              <a:rPr lang="en-US" sz="2700" i="1" dirty="0" smtClean="0"/>
              <a:t>Components of the intrusion detection system</a:t>
            </a:r>
            <a:endParaRPr lang="en-US" sz="2700"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4</a:t>
            </a:fld>
            <a:endParaRPr lang="en-US"/>
          </a:p>
        </p:txBody>
      </p:sp>
      <p:pic>
        <p:nvPicPr>
          <p:cNvPr id="205826" name="Picture 2"/>
          <p:cNvPicPr>
            <a:picLocks noGrp="1" noChangeAspect="1" noChangeArrowheads="1"/>
          </p:cNvPicPr>
          <p:nvPr>
            <p:ph idx="1"/>
          </p:nvPr>
        </p:nvPicPr>
        <p:blipFill>
          <a:blip r:embed="rId2"/>
          <a:srcRect/>
          <a:stretch>
            <a:fillRect/>
          </a:stretch>
        </p:blipFill>
        <p:spPr bwMode="auto">
          <a:xfrm>
            <a:off x="1471612" y="2448719"/>
            <a:ext cx="6200775" cy="28289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8229600" cy="639762"/>
          </a:xfrm>
        </p:spPr>
        <p:txBody>
          <a:bodyPr>
            <a:normAutofit fontScale="90000"/>
          </a:bodyPr>
          <a:lstStyle/>
          <a:p>
            <a:pPr algn="l"/>
            <a:r>
              <a:rPr lang="en-US" sz="1800" dirty="0" err="1" smtClean="0">
                <a:solidFill>
                  <a:srgbClr val="00B050"/>
                </a:solidFill>
              </a:rPr>
              <a:t>NodeMCU</a:t>
            </a:r>
            <a:r>
              <a:rPr lang="en-US" sz="1800" dirty="0" smtClean="0">
                <a:solidFill>
                  <a:srgbClr val="00B050"/>
                </a:solidFill>
              </a:rPr>
              <a:t> Code Examples:</a:t>
            </a:r>
            <a:r>
              <a:rPr lang="en-US" dirty="0" smtClean="0"/>
              <a:t/>
            </a:r>
            <a:br>
              <a:rPr lang="en-US" dirty="0" smtClean="0"/>
            </a:br>
            <a:r>
              <a:rPr lang="en-US" b="1" dirty="0" smtClean="0">
                <a:solidFill>
                  <a:srgbClr val="00B050"/>
                </a:solidFill>
              </a:rPr>
              <a:t>UDP </a:t>
            </a:r>
            <a:r>
              <a:rPr lang="en-US" b="1" dirty="0" smtClean="0">
                <a:solidFill>
                  <a:srgbClr val="00B050"/>
                </a:solidFill>
              </a:rPr>
              <a:t>client and server</a:t>
            </a:r>
            <a:r>
              <a:rPr lang="en-US" b="1" dirty="0" smtClean="0"/>
              <a:t/>
            </a:r>
            <a:br>
              <a:rPr lang="en-US" b="1" dirty="0" smtClean="0"/>
            </a:br>
            <a:r>
              <a:rPr lang="en-US" b="1" dirty="0" smtClean="0"/>
              <a:t/>
            </a:r>
            <a:br>
              <a:rPr lang="en-US" b="1" dirty="0" smtClean="0"/>
            </a:br>
            <a:r>
              <a:rPr lang="en-US" b="1" dirty="0" smtClean="0"/>
              <a:t/>
            </a:r>
            <a:br>
              <a:rPr lang="en-US" b="1" dirty="0" smtClean="0"/>
            </a:br>
            <a:endParaRPr lang="en-US" dirty="0"/>
          </a:p>
        </p:txBody>
      </p:sp>
      <p:sp>
        <p:nvSpPr>
          <p:cNvPr id="3" name="Content Placeholder 2"/>
          <p:cNvSpPr>
            <a:spLocks noGrp="1"/>
          </p:cNvSpPr>
          <p:nvPr>
            <p:ph idx="1"/>
          </p:nvPr>
        </p:nvSpPr>
        <p:spPr>
          <a:xfrm>
            <a:off x="152400" y="1066800"/>
            <a:ext cx="8534400" cy="5791200"/>
          </a:xfrm>
        </p:spPr>
        <p:txBody>
          <a:bodyPr>
            <a:normAutofit/>
          </a:bodyPr>
          <a:lstStyle/>
          <a:p>
            <a:pPr>
              <a:buNone/>
            </a:pPr>
            <a:r>
              <a:rPr lang="en-US" dirty="0" smtClean="0"/>
              <a:t>-- a </a:t>
            </a:r>
            <a:r>
              <a:rPr lang="en-US" dirty="0" err="1" smtClean="0"/>
              <a:t>udp</a:t>
            </a:r>
            <a:r>
              <a:rPr lang="en-US" dirty="0" smtClean="0"/>
              <a:t> server </a:t>
            </a:r>
            <a:endParaRPr lang="en-US" dirty="0" smtClean="0"/>
          </a:p>
          <a:p>
            <a:pPr>
              <a:buNone/>
            </a:pPr>
            <a:r>
              <a:rPr lang="en-US" dirty="0" smtClean="0"/>
              <a:t>s=</a:t>
            </a:r>
            <a:r>
              <a:rPr lang="en-US" dirty="0" err="1" smtClean="0"/>
              <a:t>net.createServer</a:t>
            </a:r>
            <a:r>
              <a:rPr lang="en-US" dirty="0" smtClean="0"/>
              <a:t>(net.UDP)</a:t>
            </a:r>
          </a:p>
          <a:p>
            <a:pPr>
              <a:buNone/>
            </a:pPr>
            <a:r>
              <a:rPr lang="en-US" dirty="0" smtClean="0"/>
              <a:t>s:on</a:t>
            </a:r>
            <a:r>
              <a:rPr lang="en-US" dirty="0" smtClean="0"/>
              <a:t>("</a:t>
            </a:r>
            <a:r>
              <a:rPr lang="en-US" dirty="0" err="1" smtClean="0"/>
              <a:t>receive",function</a:t>
            </a:r>
            <a:r>
              <a:rPr lang="en-US" dirty="0" smtClean="0"/>
              <a:t>(</a:t>
            </a:r>
            <a:r>
              <a:rPr lang="en-US" dirty="0" err="1" smtClean="0"/>
              <a:t>s,c</a:t>
            </a:r>
            <a:r>
              <a:rPr lang="en-US" dirty="0" smtClean="0"/>
              <a:t>) print(c) </a:t>
            </a:r>
            <a:r>
              <a:rPr lang="en-US" dirty="0" smtClean="0"/>
              <a:t>end)</a:t>
            </a:r>
          </a:p>
          <a:p>
            <a:pPr>
              <a:buNone/>
            </a:pPr>
            <a:r>
              <a:rPr lang="en-US" dirty="0" smtClean="0"/>
              <a:t>s:listen(5683</a:t>
            </a:r>
            <a:r>
              <a:rPr lang="en-US" dirty="0" smtClean="0"/>
              <a:t>) </a:t>
            </a:r>
            <a:endParaRPr lang="en-US" dirty="0" smtClean="0"/>
          </a:p>
          <a:p>
            <a:pPr>
              <a:buNone/>
            </a:pPr>
            <a:r>
              <a:rPr lang="en-US" dirty="0" smtClean="0"/>
              <a:t>-- </a:t>
            </a:r>
            <a:r>
              <a:rPr lang="en-US" dirty="0" smtClean="0"/>
              <a:t>a </a:t>
            </a:r>
            <a:r>
              <a:rPr lang="en-US" dirty="0" err="1" smtClean="0"/>
              <a:t>udp</a:t>
            </a:r>
            <a:r>
              <a:rPr lang="en-US" dirty="0" smtClean="0"/>
              <a:t> client cu=</a:t>
            </a:r>
            <a:r>
              <a:rPr lang="en-US" dirty="0" err="1" smtClean="0"/>
              <a:t>net.createConnection</a:t>
            </a:r>
            <a:r>
              <a:rPr lang="en-US" dirty="0" smtClean="0"/>
              <a:t>(net.UDP) </a:t>
            </a:r>
            <a:r>
              <a:rPr lang="en-US" dirty="0" err="1" smtClean="0"/>
              <a:t>cu:on</a:t>
            </a:r>
            <a:r>
              <a:rPr lang="en-US" dirty="0" smtClean="0"/>
              <a:t>("</a:t>
            </a:r>
            <a:r>
              <a:rPr lang="en-US" dirty="0" err="1" smtClean="0"/>
              <a:t>receive",function</a:t>
            </a:r>
            <a:r>
              <a:rPr lang="en-US" dirty="0" smtClean="0"/>
              <a:t>(</a:t>
            </a:r>
            <a:r>
              <a:rPr lang="en-US" dirty="0" err="1" smtClean="0"/>
              <a:t>cu,c</a:t>
            </a:r>
            <a:r>
              <a:rPr lang="en-US" dirty="0" smtClean="0"/>
              <a:t>) print(c) end) </a:t>
            </a:r>
            <a:r>
              <a:rPr lang="en-US" dirty="0" err="1" smtClean="0"/>
              <a:t>cu:connect</a:t>
            </a:r>
            <a:r>
              <a:rPr lang="en-US" dirty="0" smtClean="0"/>
              <a:t>(5683,"192.168.18.101") </a:t>
            </a:r>
            <a:r>
              <a:rPr lang="en-US" dirty="0" err="1" smtClean="0"/>
              <a:t>cu:send</a:t>
            </a:r>
            <a:r>
              <a:rPr lang="en-US" dirty="0" smtClean="0"/>
              <a:t>("hello")</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1F101954-45BF-4F54-AE11-6EB423976125}" type="datetime3">
              <a:rPr lang="en-US" smtClean="0"/>
              <a:pPr/>
              <a:t>7 May 2018</a:t>
            </a:fld>
            <a:endParaRPr lang="en-US"/>
          </a:p>
        </p:txBody>
      </p:sp>
      <p:sp>
        <p:nvSpPr>
          <p:cNvPr id="4" name="Slide Number Placeholder 3"/>
          <p:cNvSpPr>
            <a:spLocks noGrp="1"/>
          </p:cNvSpPr>
          <p:nvPr>
            <p:ph type="sldNum" sz="quarter" idx="12"/>
          </p:nvPr>
        </p:nvSpPr>
        <p:spPr/>
        <p:txBody>
          <a:bodyPr/>
          <a:lstStyle/>
          <a:p>
            <a:fld id="{0AEB767D-BA1E-4A37-8863-5AD5DCBCDDEE}" type="slidenum">
              <a:rPr lang="en-US" smtClean="0"/>
              <a:pPr/>
              <a:t>41</a:t>
            </a:fld>
            <a:endParaRPr lang="en-US"/>
          </a:p>
        </p:txBody>
      </p:sp>
      <p:pic>
        <p:nvPicPr>
          <p:cNvPr id="205842" name="Picture 18"/>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1F101954-45BF-4F54-AE11-6EB423976125}" type="datetime3">
              <a:rPr lang="en-US" smtClean="0"/>
              <a:pPr/>
              <a:t>7 May 2018</a:t>
            </a:fld>
            <a:endParaRPr lang="en-US"/>
          </a:p>
        </p:txBody>
      </p:sp>
      <p:sp>
        <p:nvSpPr>
          <p:cNvPr id="4" name="Slide Number Placeholder 3"/>
          <p:cNvSpPr>
            <a:spLocks noGrp="1"/>
          </p:cNvSpPr>
          <p:nvPr>
            <p:ph type="sldNum" sz="quarter" idx="12"/>
          </p:nvPr>
        </p:nvSpPr>
        <p:spPr/>
        <p:txBody>
          <a:bodyPr/>
          <a:lstStyle/>
          <a:p>
            <a:fld id="{0AEB767D-BA1E-4A37-8863-5AD5DCBCDDEE}" type="slidenum">
              <a:rPr lang="en-US" smtClean="0"/>
              <a:pPr/>
              <a:t>42</a:t>
            </a:fld>
            <a:endParaRPr lang="en-US"/>
          </a:p>
        </p:txBody>
      </p:sp>
      <p:pic>
        <p:nvPicPr>
          <p:cNvPr id="207874" name="Picture 2"/>
          <p:cNvPicPr>
            <a:picLocks noChangeAspect="1" noChangeArrowheads="1"/>
          </p:cNvPicPr>
          <p:nvPr/>
        </p:nvPicPr>
        <p:blipFill>
          <a:blip r:embed="rId2"/>
          <a:srcRect/>
          <a:stretch>
            <a:fillRect/>
          </a:stretch>
        </p:blipFill>
        <p:spPr bwMode="auto">
          <a:xfrm>
            <a:off x="1" y="0"/>
            <a:ext cx="9143999" cy="68580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1F101954-45BF-4F54-AE11-6EB423976125}" type="datetime3">
              <a:rPr lang="en-US" smtClean="0"/>
              <a:pPr/>
              <a:t>7 May 2018</a:t>
            </a:fld>
            <a:endParaRPr lang="en-US"/>
          </a:p>
        </p:txBody>
      </p:sp>
      <p:sp>
        <p:nvSpPr>
          <p:cNvPr id="4" name="Slide Number Placeholder 3"/>
          <p:cNvSpPr>
            <a:spLocks noGrp="1"/>
          </p:cNvSpPr>
          <p:nvPr>
            <p:ph type="sldNum" sz="quarter" idx="12"/>
          </p:nvPr>
        </p:nvSpPr>
        <p:spPr/>
        <p:txBody>
          <a:bodyPr/>
          <a:lstStyle/>
          <a:p>
            <a:fld id="{0AEB767D-BA1E-4A37-8863-5AD5DCBCDDEE}" type="slidenum">
              <a:rPr lang="en-US" smtClean="0"/>
              <a:pPr/>
              <a:t>43</a:t>
            </a:fld>
            <a:endParaRPr lang="en-US"/>
          </a:p>
        </p:txBody>
      </p:sp>
      <p:pic>
        <p:nvPicPr>
          <p:cNvPr id="208898" name="Picture 2"/>
          <p:cNvPicPr>
            <a:picLocks noChangeAspect="1" noChangeArrowheads="1"/>
          </p:cNvPicPr>
          <p:nvPr/>
        </p:nvPicPr>
        <p:blipFill>
          <a:blip r:embed="rId2"/>
          <a:srcRect/>
          <a:stretch>
            <a:fillRect/>
          </a:stretch>
        </p:blipFill>
        <p:spPr bwMode="auto">
          <a:xfrm>
            <a:off x="0" y="0"/>
            <a:ext cx="9070865" cy="6700838"/>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1F101954-45BF-4F54-AE11-6EB423976125}" type="datetime3">
              <a:rPr lang="en-US" smtClean="0"/>
              <a:pPr/>
              <a:t>7 May 2018</a:t>
            </a:fld>
            <a:endParaRPr lang="en-US"/>
          </a:p>
        </p:txBody>
      </p:sp>
      <p:sp>
        <p:nvSpPr>
          <p:cNvPr id="4" name="Slide Number Placeholder 3"/>
          <p:cNvSpPr>
            <a:spLocks noGrp="1"/>
          </p:cNvSpPr>
          <p:nvPr>
            <p:ph type="sldNum" sz="quarter" idx="12"/>
          </p:nvPr>
        </p:nvSpPr>
        <p:spPr/>
        <p:txBody>
          <a:bodyPr/>
          <a:lstStyle/>
          <a:p>
            <a:fld id="{0AEB767D-BA1E-4A37-8863-5AD5DCBCDDEE}" type="slidenum">
              <a:rPr lang="en-US" smtClean="0"/>
              <a:pPr/>
              <a:t>44</a:t>
            </a:fld>
            <a:endParaRPr lang="en-US"/>
          </a:p>
        </p:txBody>
      </p:sp>
      <p:pic>
        <p:nvPicPr>
          <p:cNvPr id="209922"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73"/>
          <p:cNvSpPr>
            <a:spLocks noGrp="1" noChangeArrowheads="1"/>
          </p:cNvSpPr>
          <p:nvPr>
            <p:ph type="sldNum" sz="quarter" idx="12"/>
          </p:nvPr>
        </p:nvSpPr>
        <p:spPr/>
        <p:txBody>
          <a:bodyPr/>
          <a:lstStyle/>
          <a:p>
            <a:pPr>
              <a:defRPr/>
            </a:pPr>
            <a:fld id="{777C5BBC-54D2-45D1-B0D6-D1EA0F37D828}" type="slidenum">
              <a:rPr lang="en-US" altLang="ko-KR"/>
              <a:pPr>
                <a:defRPr/>
              </a:pPr>
              <a:t>45</a:t>
            </a:fld>
            <a:endParaRPr lang="en-US" altLang="ko-KR"/>
          </a:p>
        </p:txBody>
      </p:sp>
      <p:sp>
        <p:nvSpPr>
          <p:cNvPr id="274434" name="Rectangle 2"/>
          <p:cNvSpPr>
            <a:spLocks noGrp="1" noChangeArrowheads="1"/>
          </p:cNvSpPr>
          <p:nvPr>
            <p:ph type="ctrTitle"/>
          </p:nvPr>
        </p:nvSpPr>
        <p:spPr>
          <a:xfrm>
            <a:off x="762000" y="4419600"/>
            <a:ext cx="7772400" cy="1470025"/>
          </a:xfrm>
        </p:spPr>
        <p:txBody>
          <a:bodyPr/>
          <a:lstStyle/>
          <a:p>
            <a:pPr eaLnBrk="1" hangingPunct="1">
              <a:defRPr/>
            </a:pPr>
            <a:r>
              <a:rPr lang="en-US" altLang="ko-KR" sz="3200" dirty="0" smtClean="0">
                <a:solidFill>
                  <a:srgbClr val="FFC000"/>
                </a:solidFill>
              </a:rPr>
              <a:t>Thank You!!</a:t>
            </a:r>
          </a:p>
        </p:txBody>
      </p:sp>
      <p:grpSp>
        <p:nvGrpSpPr>
          <p:cNvPr id="5" name="Group 2"/>
          <p:cNvGrpSpPr>
            <a:grpSpLocks/>
          </p:cNvGrpSpPr>
          <p:nvPr/>
        </p:nvGrpSpPr>
        <p:grpSpPr bwMode="auto">
          <a:xfrm>
            <a:off x="0" y="914400"/>
            <a:ext cx="8789443" cy="3429000"/>
            <a:chOff x="5621" y="666"/>
            <a:chExt cx="57587" cy="13525"/>
          </a:xfrm>
        </p:grpSpPr>
        <p:pic>
          <p:nvPicPr>
            <p:cNvPr id="2" name="Picture 1"/>
            <p:cNvPicPr>
              <a:picLocks noChangeAspect="1"/>
            </p:cNvPicPr>
            <p:nvPr/>
          </p:nvPicPr>
          <p:blipFill>
            <a:blip r:embed="rId2"/>
            <a:srcRect l="2493" t="12360" r="1662" b="13190"/>
            <a:stretch>
              <a:fillRect/>
            </a:stretch>
          </p:blipFill>
          <p:spPr bwMode="auto">
            <a:xfrm>
              <a:off x="5621" y="1332"/>
              <a:ext cx="26959" cy="10383"/>
            </a:xfrm>
            <a:prstGeom prst="rect">
              <a:avLst/>
            </a:prstGeom>
            <a:noFill/>
          </p:spPr>
        </p:pic>
        <p:sp>
          <p:nvSpPr>
            <p:cNvPr id="307" name="Text Box 2"/>
            <p:cNvSpPr txBox="1">
              <a:spLocks noChangeArrowheads="1"/>
            </p:cNvSpPr>
            <p:nvPr/>
          </p:nvSpPr>
          <p:spPr bwMode="auto">
            <a:xfrm>
              <a:off x="29585" y="666"/>
              <a:ext cx="33623" cy="13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US" sz="2400" b="1" i="0" u="none" strike="noStrike" cap="none" normalizeH="0" baseline="0" dirty="0" err="1" smtClean="0">
                  <a:ln>
                    <a:noFill/>
                  </a:ln>
                  <a:solidFill>
                    <a:srgbClr val="003300"/>
                  </a:solidFill>
                  <a:effectLst/>
                  <a:latin typeface="Baskerville Old Face" pitchFamily="18" charset="0"/>
                  <a:cs typeface="Arial" pitchFamily="34" charset="0"/>
                </a:rPr>
                <a:t>Emtron</a:t>
              </a:r>
              <a:r>
                <a:rPr kumimoji="0" lang="en-US" sz="2400" b="1" i="0" u="none" strike="noStrike" cap="none" normalizeH="0" baseline="0" dirty="0" smtClean="0">
                  <a:ln>
                    <a:noFill/>
                  </a:ln>
                  <a:solidFill>
                    <a:srgbClr val="003300"/>
                  </a:solidFill>
                  <a:effectLst/>
                  <a:latin typeface="Baskerville Old Face" pitchFamily="18" charset="0"/>
                  <a:cs typeface="Arial" pitchFamily="34" charset="0"/>
                </a:rPr>
                <a:t> Technologies </a:t>
              </a:r>
              <a:r>
                <a:rPr kumimoji="0" lang="en-US" sz="2400" b="1" i="0" u="none" strike="noStrike" cap="none" normalizeH="0" baseline="0" dirty="0" smtClean="0">
                  <a:ln>
                    <a:noFill/>
                  </a:ln>
                  <a:solidFill>
                    <a:srgbClr val="990000"/>
                  </a:solidFill>
                  <a:effectLst/>
                  <a:latin typeface="Garamond" pitchFamily="18" charset="0"/>
                  <a:cs typeface="Arial" pitchFamily="34" charset="0"/>
                </a:rPr>
                <a:t> </a:t>
              </a:r>
              <a:br>
                <a:rPr kumimoji="0" lang="en-US" sz="2400" b="1" i="0" u="none" strike="noStrike" cap="none" normalizeH="0" baseline="0" dirty="0" smtClean="0">
                  <a:ln>
                    <a:noFill/>
                  </a:ln>
                  <a:solidFill>
                    <a:srgbClr val="990000"/>
                  </a:solidFill>
                  <a:effectLst/>
                  <a:latin typeface="Garamond" pitchFamily="18" charset="0"/>
                  <a:cs typeface="Arial" pitchFamily="34" charset="0"/>
                </a:rPr>
              </a:br>
              <a:r>
                <a:rPr kumimoji="0" lang="en-US" sz="2400" b="1" i="0" u="none" strike="noStrike" cap="none" normalizeH="0" baseline="0" dirty="0" smtClean="0">
                  <a:ln>
                    <a:noFill/>
                  </a:ln>
                  <a:solidFill>
                    <a:srgbClr val="984806"/>
                  </a:solidFill>
                  <a:effectLst/>
                  <a:latin typeface="Garamond" pitchFamily="18" charset="0"/>
                  <a:cs typeface="Arial" pitchFamily="34" charset="0"/>
                </a:rPr>
                <a:t>Flat No-101, B3 Wing, 1</a:t>
              </a:r>
              <a:r>
                <a:rPr kumimoji="0" lang="en-US" sz="2400" b="1" i="0" u="none" strike="noStrike" cap="none" normalizeH="0" baseline="30000" dirty="0" smtClean="0">
                  <a:ln>
                    <a:noFill/>
                  </a:ln>
                  <a:solidFill>
                    <a:srgbClr val="984806"/>
                  </a:solidFill>
                  <a:effectLst/>
                  <a:latin typeface="Garamond" pitchFamily="18" charset="0"/>
                  <a:cs typeface="Arial" pitchFamily="34" charset="0"/>
                </a:rPr>
                <a:t>st</a:t>
              </a:r>
              <a:r>
                <a:rPr kumimoji="0" lang="en-US" sz="2400" b="1" i="0" u="none" strike="noStrike" cap="none" normalizeH="0" baseline="0" dirty="0" smtClean="0">
                  <a:ln>
                    <a:noFill/>
                  </a:ln>
                  <a:solidFill>
                    <a:srgbClr val="984806"/>
                  </a:solidFill>
                  <a:effectLst/>
                  <a:latin typeface="Garamond" pitchFamily="18" charset="0"/>
                  <a:cs typeface="Arial" pitchFamily="34" charset="0"/>
                </a:rPr>
                <a:t> Floor, </a:t>
              </a:r>
              <a:r>
                <a:rPr kumimoji="0" lang="en-US" sz="2400" b="1" i="0" u="none" strike="noStrike" cap="none" normalizeH="0" baseline="0" dirty="0" err="1" smtClean="0">
                  <a:ln>
                    <a:noFill/>
                  </a:ln>
                  <a:solidFill>
                    <a:srgbClr val="984806"/>
                  </a:solidFill>
                  <a:effectLst/>
                  <a:latin typeface="Garamond" pitchFamily="18" charset="0"/>
                  <a:cs typeface="Arial" pitchFamily="34" charset="0"/>
                </a:rPr>
                <a:t>Divyam</a:t>
              </a:r>
              <a:r>
                <a:rPr kumimoji="0" lang="en-US" sz="2400" b="1" i="0" u="none" strike="noStrike" cap="none" normalizeH="0" baseline="0" dirty="0" smtClean="0">
                  <a:ln>
                    <a:noFill/>
                  </a:ln>
                  <a:solidFill>
                    <a:srgbClr val="984806"/>
                  </a:solidFill>
                  <a:effectLst/>
                  <a:latin typeface="Garamond" pitchFamily="18" charset="0"/>
                  <a:cs typeface="Arial" pitchFamily="34" charset="0"/>
                </a:rPr>
                <a:t> </a:t>
              </a:r>
              <a:r>
                <a:rPr kumimoji="0" lang="en-US" sz="2400" b="1" i="0" u="none" strike="noStrike" cap="none" normalizeH="0" baseline="0" dirty="0" err="1" smtClean="0">
                  <a:ln>
                    <a:noFill/>
                  </a:ln>
                  <a:solidFill>
                    <a:srgbClr val="984806"/>
                  </a:solidFill>
                  <a:effectLst/>
                  <a:latin typeface="Garamond" pitchFamily="18" charset="0"/>
                  <a:cs typeface="Arial" pitchFamily="34" charset="0"/>
                </a:rPr>
                <a:t>Hights</a:t>
              </a:r>
              <a:r>
                <a:rPr kumimoji="0" lang="en-US" sz="2400" b="1" i="0" u="none" strike="noStrike" cap="none" normalizeH="0" baseline="0" dirty="0" smtClean="0">
                  <a:ln>
                    <a:noFill/>
                  </a:ln>
                  <a:solidFill>
                    <a:srgbClr val="984806"/>
                  </a:solidFill>
                  <a:effectLst/>
                  <a:latin typeface="Garamond" pitchFamily="18" charset="0"/>
                  <a:cs typeface="Arial" pitchFamily="34" charset="0"/>
                </a:rPr>
                <a:t>,     Gilbert Hill, </a:t>
              </a:r>
              <a:r>
                <a:rPr kumimoji="0" lang="en-US" sz="2400" b="1" i="0" u="none" strike="noStrike" cap="none" normalizeH="0" baseline="0" dirty="0" err="1" smtClean="0">
                  <a:ln>
                    <a:noFill/>
                  </a:ln>
                  <a:solidFill>
                    <a:srgbClr val="984806"/>
                  </a:solidFill>
                  <a:effectLst/>
                  <a:latin typeface="Garamond" pitchFamily="18" charset="0"/>
                  <a:cs typeface="Arial" pitchFamily="34" charset="0"/>
                </a:rPr>
                <a:t>Shreenath</a:t>
              </a:r>
              <a:r>
                <a:rPr kumimoji="0" lang="en-US" sz="2400" b="1" i="0" u="none" strike="noStrike" cap="none" normalizeH="0" baseline="0" dirty="0" smtClean="0">
                  <a:ln>
                    <a:noFill/>
                  </a:ln>
                  <a:solidFill>
                    <a:srgbClr val="984806"/>
                  </a:solidFill>
                  <a:effectLst/>
                  <a:latin typeface="Garamond" pitchFamily="18" charset="0"/>
                  <a:cs typeface="Arial" pitchFamily="34" charset="0"/>
                </a:rPr>
                <a:t> Nagar, </a:t>
              </a:r>
              <a:r>
                <a:rPr kumimoji="0" lang="en-US" sz="2400" b="1" i="0" u="none" strike="noStrike" cap="none" normalizeH="0" baseline="0" dirty="0" err="1" smtClean="0">
                  <a:ln>
                    <a:noFill/>
                  </a:ln>
                  <a:solidFill>
                    <a:srgbClr val="984806"/>
                  </a:solidFill>
                  <a:effectLst/>
                  <a:latin typeface="Garamond" pitchFamily="18" charset="0"/>
                  <a:cs typeface="Arial" pitchFamily="34" charset="0"/>
                </a:rPr>
                <a:t>Andheri</a:t>
              </a:r>
              <a:r>
                <a:rPr kumimoji="0" lang="en-US" sz="2400" b="1" i="0" u="none" strike="noStrike" cap="none" normalizeH="0" baseline="0" dirty="0" smtClean="0">
                  <a:ln>
                    <a:noFill/>
                  </a:ln>
                  <a:solidFill>
                    <a:srgbClr val="984806"/>
                  </a:solidFill>
                  <a:effectLst/>
                  <a:latin typeface="Garamond" pitchFamily="18" charset="0"/>
                  <a:cs typeface="Arial" pitchFamily="34" charset="0"/>
                </a:rPr>
                <a:t> –West,           Mumbai-58 </a:t>
              </a:r>
              <a:br>
                <a:rPr kumimoji="0" lang="en-US" sz="2400" b="1" i="0" u="none" strike="noStrike" cap="none" normalizeH="0" baseline="0" dirty="0" smtClean="0">
                  <a:ln>
                    <a:noFill/>
                  </a:ln>
                  <a:solidFill>
                    <a:srgbClr val="984806"/>
                  </a:solidFill>
                  <a:effectLst/>
                  <a:latin typeface="Garamond" pitchFamily="18" charset="0"/>
                  <a:cs typeface="Arial" pitchFamily="34" charset="0"/>
                </a:rPr>
              </a:br>
              <a:r>
                <a:rPr kumimoji="0" lang="en-US" sz="2400" b="1" i="0" u="none" strike="noStrike" cap="none" normalizeH="0" baseline="0" dirty="0" smtClean="0">
                  <a:ln>
                    <a:noFill/>
                  </a:ln>
                  <a:solidFill>
                    <a:srgbClr val="984806"/>
                  </a:solidFill>
                  <a:effectLst/>
                  <a:latin typeface="Garamond" pitchFamily="18" charset="0"/>
                  <a:cs typeface="Arial" pitchFamily="34" charset="0"/>
                </a:rPr>
                <a:t>+91-9820962870                                                                   E-mail: </a:t>
              </a:r>
              <a:r>
                <a:rPr kumimoji="0" lang="en-US" sz="2400" b="1" i="0" u="none" strike="noStrike" cap="none" normalizeH="0" baseline="0" dirty="0" smtClean="0">
                  <a:ln>
                    <a:noFill/>
                  </a:ln>
                  <a:solidFill>
                    <a:schemeClr val="tx1"/>
                  </a:solidFill>
                  <a:effectLst/>
                  <a:latin typeface="Garamond" pitchFamily="18" charset="0"/>
                  <a:cs typeface="Arial" pitchFamily="34" charset="0"/>
                  <a:hlinkClick r:id="rId3"/>
                </a:rPr>
                <a:t>emtron.tech@gmail.com</a:t>
              </a:r>
              <a:r>
                <a:rPr kumimoji="0" lang="en-US" sz="2400" b="1" i="0" u="none" strike="noStrike" cap="none" normalizeH="0" baseline="0" dirty="0" smtClean="0">
                  <a:ln>
                    <a:noFill/>
                  </a:ln>
                  <a:solidFill>
                    <a:srgbClr val="984806"/>
                  </a:solidFill>
                  <a:effectLst/>
                  <a:latin typeface="Garamond" pitchFamily="18" charset="0"/>
                  <a:cs typeface="Arial" pitchFamily="34" charset="0"/>
                </a:rPr>
                <a:t>, www.emtrontech.in</a:t>
              </a:r>
              <a:endParaRPr kumimoji="0" lang="en-US" sz="2400" b="0" i="0" u="none" strike="noStrike" cap="none" normalizeH="0" baseline="0" dirty="0" smtClean="0">
                <a:ln>
                  <a:noFill/>
                </a:ln>
                <a:solidFill>
                  <a:schemeClr val="tx1"/>
                </a:solidFill>
                <a:effectLst/>
                <a:latin typeface="Calibri" pitchFamily="34" charset="0"/>
                <a:cs typeface="Arial" pitchFamily="34" charset="0"/>
              </a:endParaRPr>
            </a:p>
            <a:p>
              <a:pPr marL="0" marR="0" lvl="0" indent="0" algn="r" defTabSz="914400" rtl="0" eaLnBrk="1" fontAlgn="base" latinLnBrk="0" hangingPunct="1">
                <a:lnSpc>
                  <a:spcPct val="100000"/>
                </a:lnSpc>
                <a:spcBef>
                  <a:spcPct val="0"/>
                </a:spcBef>
                <a:spcAft>
                  <a:spcPct val="0"/>
                </a:spcAft>
                <a:buClrTx/>
                <a:buSzTx/>
                <a:buFontTx/>
                <a:buNone/>
                <a:tabLst/>
              </a:pPr>
              <a:r>
                <a:rPr kumimoji="0" lang="en-IN" sz="1200" b="0" i="0" u="none" strike="noStrike" cap="none" normalizeH="0" baseline="0" dirty="0" smtClean="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pic>
        <p:nvPicPr>
          <p:cNvPr id="4" name="Picture 2"/>
          <p:cNvPicPr>
            <a:picLocks noChangeAspect="1" noChangeArrowheads="1"/>
          </p:cNvPicPr>
          <p:nvPr/>
        </p:nvPicPr>
        <p:blipFill>
          <a:blip r:embed="rId4"/>
          <a:srcRect/>
          <a:stretch>
            <a:fillRect/>
          </a:stretch>
        </p:blipFill>
        <p:spPr bwMode="auto">
          <a:xfrm>
            <a:off x="1066800" y="4038600"/>
            <a:ext cx="6629400" cy="2819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Algorithm</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smtClean="0"/>
              <a:t>Read motion sensor data from MCU</a:t>
            </a:r>
          </a:p>
          <a:p>
            <a:r>
              <a:rPr lang="en-US" dirty="0" smtClean="0"/>
              <a:t>Publish sensor data to an MQTT broker</a:t>
            </a:r>
          </a:p>
          <a:p>
            <a:r>
              <a:rPr lang="en-US" dirty="0" smtClean="0"/>
              <a:t>Build an Android app that subscribes to an MQTT broker</a:t>
            </a:r>
          </a:p>
          <a:p>
            <a:r>
              <a:rPr lang="en-US" dirty="0" smtClean="0"/>
              <a:t>Display a notification in the app whenever a new message is published to the MQTT broker</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smtClean="0"/>
              <a:t>IoT</a:t>
            </a:r>
            <a:r>
              <a:rPr lang="en-US" sz="2800" b="1" dirty="0" smtClean="0"/>
              <a:t> Patterns: Remote Control</a:t>
            </a:r>
            <a:br>
              <a:rPr lang="en-US" sz="2800" b="1" dirty="0" smtClean="0"/>
            </a:br>
            <a:r>
              <a:rPr lang="en-US" sz="2400" dirty="0" smtClean="0"/>
              <a:t>EX: </a:t>
            </a:r>
            <a:r>
              <a:rPr lang="en-US" sz="2400" i="1" dirty="0" smtClean="0"/>
              <a:t>Components of the lighting control system</a:t>
            </a:r>
            <a:endParaRPr lang="en-US" sz="2400"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6</a:t>
            </a:fld>
            <a:endParaRPr lang="en-US"/>
          </a:p>
        </p:txBody>
      </p:sp>
      <p:pic>
        <p:nvPicPr>
          <p:cNvPr id="206850" name="Picture 2"/>
          <p:cNvPicPr>
            <a:picLocks noGrp="1" noChangeAspect="1" noChangeArrowheads="1"/>
          </p:cNvPicPr>
          <p:nvPr>
            <p:ph idx="1"/>
          </p:nvPr>
        </p:nvPicPr>
        <p:blipFill>
          <a:blip r:embed="rId2"/>
          <a:srcRect/>
          <a:stretch>
            <a:fillRect/>
          </a:stretch>
        </p:blipFill>
        <p:spPr bwMode="auto">
          <a:xfrm>
            <a:off x="1471612" y="2324894"/>
            <a:ext cx="6200775" cy="3076575"/>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lstStyle/>
          <a:p>
            <a:r>
              <a:rPr lang="en-US" dirty="0" smtClean="0"/>
              <a:t>Write code to turn LEDs connected to </a:t>
            </a:r>
            <a:r>
              <a:rPr lang="en-US" dirty="0" err="1" smtClean="0"/>
              <a:t>Arduino</a:t>
            </a:r>
            <a:r>
              <a:rPr lang="en-US" dirty="0" smtClean="0"/>
              <a:t> on or off</a:t>
            </a:r>
          </a:p>
          <a:p>
            <a:r>
              <a:rPr lang="en-US" dirty="0" smtClean="0"/>
              <a:t>Subscribe MCU to an MQTT broker</a:t>
            </a:r>
          </a:p>
          <a:p>
            <a:r>
              <a:rPr lang="en-US" dirty="0" smtClean="0"/>
              <a:t>Build an Android app that publishes to an MQTT broker</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smtClean="0"/>
              <a:t>IoT</a:t>
            </a:r>
            <a:r>
              <a:rPr lang="en-US" sz="2800" b="1" dirty="0" smtClean="0"/>
              <a:t> Patterns: On-Demand Clients</a:t>
            </a:r>
            <a:br>
              <a:rPr lang="en-US" sz="2800" b="1" dirty="0" smtClean="0"/>
            </a:br>
            <a:r>
              <a:rPr lang="en-US" sz="2400" dirty="0" smtClean="0"/>
              <a:t>EX: </a:t>
            </a:r>
            <a:r>
              <a:rPr lang="en-US" sz="2400" i="1" dirty="0" smtClean="0"/>
              <a:t>Components of the smarter parking system</a:t>
            </a:r>
            <a:endParaRPr lang="en-US" sz="2400"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8</a:t>
            </a:fld>
            <a:endParaRPr lang="en-US"/>
          </a:p>
        </p:txBody>
      </p:sp>
      <p:pic>
        <p:nvPicPr>
          <p:cNvPr id="207874" name="Picture 2"/>
          <p:cNvPicPr>
            <a:picLocks noGrp="1" noChangeAspect="1" noChangeArrowheads="1"/>
          </p:cNvPicPr>
          <p:nvPr>
            <p:ph idx="1"/>
          </p:nvPr>
        </p:nvPicPr>
        <p:blipFill>
          <a:blip r:embed="rId2"/>
          <a:srcRect/>
          <a:stretch>
            <a:fillRect/>
          </a:stretch>
        </p:blipFill>
        <p:spPr bwMode="auto">
          <a:xfrm>
            <a:off x="1471612" y="2362994"/>
            <a:ext cx="6200775" cy="300037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Read data from a proximity sensor</a:t>
            </a:r>
          </a:p>
          <a:p>
            <a:r>
              <a:rPr lang="en-US" dirty="0" smtClean="0"/>
              <a:t>Send sensor data to a server (Database Table </a:t>
            </a:r>
            <a:r>
              <a:rPr lang="en-US" dirty="0" err="1" smtClean="0"/>
              <a:t>MySQL</a:t>
            </a:r>
            <a:r>
              <a:rPr lang="en-US" dirty="0" smtClean="0"/>
              <a:t>) server using HTTP</a:t>
            </a:r>
          </a:p>
          <a:p>
            <a:r>
              <a:rPr lang="en-US" dirty="0" smtClean="0"/>
              <a:t>PHP Code (The first service will receive the MCU sensor data in an HTTP request and accordingly update the open parking spots count to the database. The second service will act as an interface for the </a:t>
            </a:r>
            <a:r>
              <a:rPr lang="en-US" dirty="0" err="1" smtClean="0"/>
              <a:t>iOS</a:t>
            </a:r>
            <a:r>
              <a:rPr lang="en-US" dirty="0" smtClean="0"/>
              <a:t> app—it will return data in a format that the </a:t>
            </a:r>
            <a:r>
              <a:rPr lang="en-US" dirty="0" err="1" smtClean="0"/>
              <a:t>iOS</a:t>
            </a:r>
            <a:r>
              <a:rPr lang="en-US" dirty="0" smtClean="0"/>
              <a:t> app can parse and display)</a:t>
            </a:r>
          </a:p>
          <a:p>
            <a:r>
              <a:rPr lang="en-US" dirty="0" smtClean="0"/>
              <a:t>Display sensor data in an </a:t>
            </a:r>
            <a:r>
              <a:rPr lang="en-US" dirty="0" err="1" smtClean="0"/>
              <a:t>iOS</a:t>
            </a:r>
            <a:r>
              <a:rPr lang="en-US" dirty="0" smtClean="0"/>
              <a:t> app using HTTP</a:t>
            </a:r>
            <a:endParaRPr lang="en-US" dirty="0"/>
          </a:p>
        </p:txBody>
      </p:sp>
      <p:sp>
        <p:nvSpPr>
          <p:cNvPr id="4" name="Date Placeholder 3"/>
          <p:cNvSpPr>
            <a:spLocks noGrp="1"/>
          </p:cNvSpPr>
          <p:nvPr>
            <p:ph type="dt" sz="half" idx="10"/>
          </p:nvPr>
        </p:nvSpPr>
        <p:spPr/>
        <p:txBody>
          <a:bodyPr/>
          <a:lstStyle/>
          <a:p>
            <a:fld id="{810143D0-6883-44D3-9FE3-3C7E997D4E75}" type="datetime3">
              <a:rPr lang="en-US" smtClean="0"/>
              <a:pPr/>
              <a:t>7 May 2018</a:t>
            </a:fld>
            <a:endParaRPr lang="en-US"/>
          </a:p>
        </p:txBody>
      </p:sp>
      <p:sp>
        <p:nvSpPr>
          <p:cNvPr id="5" name="Slide Number Placeholder 4"/>
          <p:cNvSpPr>
            <a:spLocks noGrp="1"/>
          </p:cNvSpPr>
          <p:nvPr>
            <p:ph type="sldNum" sz="quarter" idx="12"/>
          </p:nvPr>
        </p:nvSpPr>
        <p:spPr/>
        <p:txBody>
          <a:bodyPr/>
          <a:lstStyle/>
          <a:p>
            <a:fld id="{0AEB767D-BA1E-4A37-8863-5AD5DCBCDDEE}"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1713</TotalTime>
  <Words>1089</Words>
  <Application>Microsoft Office PowerPoint</Application>
  <PresentationFormat>On-screen Show (4:3)</PresentationFormat>
  <Paragraphs>215</Paragraphs>
  <Slides>45</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Office Theme</vt:lpstr>
      <vt:lpstr>Clip</vt:lpstr>
      <vt:lpstr>Sensor NodeMCU Platform for Internet of Things  </vt:lpstr>
      <vt:lpstr>Beware of the computer!</vt:lpstr>
      <vt:lpstr>IoT Sensor NodeMCU Platform</vt:lpstr>
      <vt:lpstr>IoT Patterns: Real-time Clients Ex: Components of the intrusion detection system</vt:lpstr>
      <vt:lpstr>Algorithm </vt:lpstr>
      <vt:lpstr>IoT Patterns: Remote Control EX: Components of the lighting control system</vt:lpstr>
      <vt:lpstr>Algorithm</vt:lpstr>
      <vt:lpstr>IoT Patterns: On-Demand Clients EX: Components of the smarter parking system</vt:lpstr>
      <vt:lpstr>Algorithm</vt:lpstr>
      <vt:lpstr>IoT Patterns: Web Apps EX: Components of the temperature monitoring system</vt:lpstr>
      <vt:lpstr>Algorithm</vt:lpstr>
      <vt:lpstr>IoT Patterns: Location Aware EX: The components of livestock tracking system</vt:lpstr>
      <vt:lpstr>Algorithm</vt:lpstr>
      <vt:lpstr>IoT Patterns: Machine to Human EX:  Cloud based Components of the waste management system</vt:lpstr>
      <vt:lpstr>Algorithm</vt:lpstr>
      <vt:lpstr>IoT Patterns: Machine to Machine EX: Components of an energy conservation system</vt:lpstr>
      <vt:lpstr>Algorithm</vt:lpstr>
      <vt:lpstr>IoT Platforms EX: Components of the soil moisture control system</vt:lpstr>
      <vt:lpstr>Xively Platform</vt:lpstr>
      <vt:lpstr>Major IoT Platforms</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NodeMCU Code Examples:  Control GPIO </vt:lpstr>
      <vt:lpstr>NodeMCU Code Examples: Connect to an AP </vt:lpstr>
      <vt:lpstr>NodeMCU Code Examples:  HTTP request  </vt:lpstr>
      <vt:lpstr>NodeMCU Code Examples: HTTP server   </vt:lpstr>
      <vt:lpstr>NodeMCU Code Examples: Connect to MQTT Broker    </vt:lpstr>
      <vt:lpstr>NodeMCU Code Examples: UDP client and server   </vt:lpstr>
      <vt:lpstr>Slide 41</vt:lpstr>
      <vt:lpstr>Slide 42</vt:lpstr>
      <vt:lpstr>Slide 43</vt:lpstr>
      <vt:lpstr>Slide 44</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YSR</dc:creator>
  <cp:lastModifiedBy>Windows User</cp:lastModifiedBy>
  <cp:revision>98</cp:revision>
  <dcterms:created xsi:type="dcterms:W3CDTF">2016-01-27T16:24:01Z</dcterms:created>
  <dcterms:modified xsi:type="dcterms:W3CDTF">2018-05-07T13:23:21Z</dcterms:modified>
</cp:coreProperties>
</file>